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13"/>
  </p:notesMasterIdLst>
  <p:sldIdLst>
    <p:sldId id="570" r:id="rId5"/>
    <p:sldId id="572" r:id="rId6"/>
    <p:sldId id="577" r:id="rId7"/>
    <p:sldId id="568" r:id="rId8"/>
    <p:sldId id="567" r:id="rId9"/>
    <p:sldId id="573" r:id="rId10"/>
    <p:sldId id="576" r:id="rId11"/>
    <p:sldId id="57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FF"/>
    <a:srgbClr val="6F9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AD1095-23A8-4491-9C78-15FBA57B3BEA}" v="6" dt="2020-08-26T17:44:32.289"/>
    <p1510:client id="{C908681C-C785-96B0-7922-26B61FD319B1}" v="1526" dt="2020-08-25T18:02:33.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42" autoAdjust="0"/>
    <p:restoredTop sz="94660"/>
  </p:normalViewPr>
  <p:slideViewPr>
    <p:cSldViewPr snapToGrid="0">
      <p:cViewPr varScale="1">
        <p:scale>
          <a:sx n="81" d="100"/>
          <a:sy n="81" d="100"/>
        </p:scale>
        <p:origin x="108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DD405-9FAE-4131-890C-0BC7CD4D709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CA4CE61-0496-4670-8C56-E8013575FC29}">
      <dgm:prSet/>
      <dgm:spPr/>
      <dgm:t>
        <a:bodyPr/>
        <a:lstStyle/>
        <a:p>
          <a:r>
            <a:rPr lang="en-US" dirty="0"/>
            <a:t>Dissemination plan</a:t>
          </a:r>
        </a:p>
      </dgm:t>
    </dgm:pt>
    <dgm:pt modelId="{719E5F0F-0B23-4C27-9D5B-AC3AD61CAD13}" type="parTrans" cxnId="{D4766D8F-FDB9-42EC-8DD7-F0E15E612C03}">
      <dgm:prSet/>
      <dgm:spPr/>
      <dgm:t>
        <a:bodyPr/>
        <a:lstStyle/>
        <a:p>
          <a:endParaRPr lang="en-US"/>
        </a:p>
      </dgm:t>
    </dgm:pt>
    <dgm:pt modelId="{81B6DB01-C0E6-4CA7-AA2C-064A89438FF6}" type="sibTrans" cxnId="{D4766D8F-FDB9-42EC-8DD7-F0E15E612C03}">
      <dgm:prSet/>
      <dgm:spPr/>
      <dgm:t>
        <a:bodyPr/>
        <a:lstStyle/>
        <a:p>
          <a:endParaRPr lang="en-US"/>
        </a:p>
      </dgm:t>
    </dgm:pt>
    <dgm:pt modelId="{13588831-FF6F-4D17-8E20-3C77ADBE7CBF}">
      <dgm:prSet/>
      <dgm:spPr/>
      <dgm:t>
        <a:bodyPr/>
        <a:lstStyle/>
        <a:p>
          <a:r>
            <a:rPr lang="en-US" dirty="0"/>
            <a:t>Updates:</a:t>
          </a:r>
        </a:p>
      </dgm:t>
    </dgm:pt>
    <dgm:pt modelId="{058A2995-13E1-47FE-A30E-0BDA683911E1}" type="parTrans" cxnId="{76DE40BB-0C50-4804-8718-27C2CCD23CBF}">
      <dgm:prSet/>
      <dgm:spPr/>
      <dgm:t>
        <a:bodyPr/>
        <a:lstStyle/>
        <a:p>
          <a:endParaRPr lang="en-US"/>
        </a:p>
      </dgm:t>
    </dgm:pt>
    <dgm:pt modelId="{3A177A71-9938-4A43-85E3-F93594D3ADA3}" type="sibTrans" cxnId="{76DE40BB-0C50-4804-8718-27C2CCD23CBF}">
      <dgm:prSet/>
      <dgm:spPr/>
      <dgm:t>
        <a:bodyPr/>
        <a:lstStyle/>
        <a:p>
          <a:endParaRPr lang="en-US"/>
        </a:p>
      </dgm:t>
    </dgm:pt>
    <dgm:pt modelId="{9D8F0209-4CD9-478A-8798-604C639048FA}">
      <dgm:prSet/>
      <dgm:spPr/>
      <dgm:t>
        <a:bodyPr/>
        <a:lstStyle/>
        <a:p>
          <a:r>
            <a:rPr lang="en-US" dirty="0">
              <a:latin typeface="Calibri Light" panose="020F0302020204030204"/>
            </a:rPr>
            <a:t>Weak</a:t>
          </a:r>
          <a:r>
            <a:rPr lang="en-US" dirty="0"/>
            <a:t> promising practices for planning</a:t>
          </a:r>
        </a:p>
      </dgm:t>
    </dgm:pt>
    <dgm:pt modelId="{C8A7C1E8-2956-4626-9BFF-1BC9D2A725BD}" type="parTrans" cxnId="{9C90E41E-D671-4994-A9DF-DD0F4EA7B0C5}">
      <dgm:prSet/>
      <dgm:spPr/>
      <dgm:t>
        <a:bodyPr/>
        <a:lstStyle/>
        <a:p>
          <a:endParaRPr lang="en-US"/>
        </a:p>
      </dgm:t>
    </dgm:pt>
    <dgm:pt modelId="{7773E396-1694-4A03-9985-AA84AC6AC1F2}" type="sibTrans" cxnId="{9C90E41E-D671-4994-A9DF-DD0F4EA7B0C5}">
      <dgm:prSet/>
      <dgm:spPr/>
      <dgm:t>
        <a:bodyPr/>
        <a:lstStyle/>
        <a:p>
          <a:endParaRPr lang="en-US"/>
        </a:p>
      </dgm:t>
    </dgm:pt>
    <dgm:pt modelId="{CD29D01A-D528-4B52-90AE-94235B4BF781}">
      <dgm:prSet/>
      <dgm:spPr/>
      <dgm:t>
        <a:bodyPr/>
        <a:lstStyle/>
        <a:p>
          <a:r>
            <a:rPr lang="en-US" dirty="0"/>
            <a:t>Blog for day of week</a:t>
          </a:r>
        </a:p>
      </dgm:t>
    </dgm:pt>
    <dgm:pt modelId="{AA9946C9-09FF-4F2A-9787-0BC51DC90F96}" type="parTrans" cxnId="{B5CA83AB-3AAC-446E-B8C4-C9F65A7359C9}">
      <dgm:prSet/>
      <dgm:spPr/>
      <dgm:t>
        <a:bodyPr/>
        <a:lstStyle/>
        <a:p>
          <a:endParaRPr lang="en-US"/>
        </a:p>
      </dgm:t>
    </dgm:pt>
    <dgm:pt modelId="{6CFCC911-976E-42F7-9AE3-243DCD9AB669}" type="sibTrans" cxnId="{B5CA83AB-3AAC-446E-B8C4-C9F65A7359C9}">
      <dgm:prSet/>
      <dgm:spPr/>
      <dgm:t>
        <a:bodyPr/>
        <a:lstStyle/>
        <a:p>
          <a:endParaRPr lang="en-US"/>
        </a:p>
      </dgm:t>
    </dgm:pt>
    <dgm:pt modelId="{73D48C2A-FB61-4D6B-B47D-23D2F8D3EFE1}">
      <dgm:prSet/>
      <dgm:spPr/>
      <dgm:t>
        <a:bodyPr/>
        <a:lstStyle/>
        <a:p>
          <a:r>
            <a:rPr lang="en-US" dirty="0"/>
            <a:t>Blog for Google classroom</a:t>
          </a:r>
        </a:p>
      </dgm:t>
    </dgm:pt>
    <dgm:pt modelId="{3CE9B90A-B3A3-42DD-94C1-1BE1F3346A4A}" type="parTrans" cxnId="{6FB1FD91-B6D3-47E6-A991-82B162F925F3}">
      <dgm:prSet/>
      <dgm:spPr/>
      <dgm:t>
        <a:bodyPr/>
        <a:lstStyle/>
        <a:p>
          <a:endParaRPr lang="en-US"/>
        </a:p>
      </dgm:t>
    </dgm:pt>
    <dgm:pt modelId="{74ED4B9E-FE28-4764-B11B-D387BF1DF470}" type="sibTrans" cxnId="{6FB1FD91-B6D3-47E6-A991-82B162F925F3}">
      <dgm:prSet/>
      <dgm:spPr/>
      <dgm:t>
        <a:bodyPr/>
        <a:lstStyle/>
        <a:p>
          <a:endParaRPr lang="en-US"/>
        </a:p>
      </dgm:t>
    </dgm:pt>
    <dgm:pt modelId="{C0FB5A49-A678-4B9B-8EDD-B835B1E8CEB6}">
      <dgm:prSet phldr="0"/>
      <dgm:spPr/>
      <dgm:t>
        <a:bodyPr/>
        <a:lstStyle/>
        <a:p>
          <a:pPr rtl="0"/>
          <a:r>
            <a:rPr lang="en-US" dirty="0">
              <a:latin typeface="Calibri Light" panose="020F0302020204030204"/>
            </a:rPr>
            <a:t>Validation Study</a:t>
          </a:r>
        </a:p>
      </dgm:t>
    </dgm:pt>
    <dgm:pt modelId="{C5ED0D80-71C1-4814-9660-0B8562F3593C}" type="parTrans" cxnId="{64B7EE79-AA01-4580-A629-95917EC528EB}">
      <dgm:prSet/>
      <dgm:spPr/>
    </dgm:pt>
    <dgm:pt modelId="{07A0C6AD-1AF2-4765-AA30-F6F9787F575E}" type="sibTrans" cxnId="{64B7EE79-AA01-4580-A629-95917EC528EB}">
      <dgm:prSet/>
      <dgm:spPr/>
    </dgm:pt>
    <dgm:pt modelId="{B4FA37F3-5C3A-40F4-8E4D-C47BA403D0F9}" type="pres">
      <dgm:prSet presAssocID="{E4EDD405-9FAE-4131-890C-0BC7CD4D709C}" presName="linear" presStyleCnt="0">
        <dgm:presLayoutVars>
          <dgm:dir/>
          <dgm:animLvl val="lvl"/>
          <dgm:resizeHandles val="exact"/>
        </dgm:presLayoutVars>
      </dgm:prSet>
      <dgm:spPr/>
    </dgm:pt>
    <dgm:pt modelId="{700A8474-8989-4B34-9400-A7CAEA364611}" type="pres">
      <dgm:prSet presAssocID="{DCA4CE61-0496-4670-8C56-E8013575FC29}" presName="parentLin" presStyleCnt="0"/>
      <dgm:spPr/>
    </dgm:pt>
    <dgm:pt modelId="{8E4CA74E-C11C-4A0A-A67E-59C4AFEB5523}" type="pres">
      <dgm:prSet presAssocID="{DCA4CE61-0496-4670-8C56-E8013575FC29}" presName="parentLeftMargin" presStyleLbl="node1" presStyleIdx="0" presStyleCnt="3"/>
      <dgm:spPr/>
    </dgm:pt>
    <dgm:pt modelId="{7F0DEE94-4FBF-4518-82E8-D0E5558698FB}" type="pres">
      <dgm:prSet presAssocID="{DCA4CE61-0496-4670-8C56-E8013575FC29}" presName="parentText" presStyleLbl="node1" presStyleIdx="0" presStyleCnt="3">
        <dgm:presLayoutVars>
          <dgm:chMax val="0"/>
          <dgm:bulletEnabled val="1"/>
        </dgm:presLayoutVars>
      </dgm:prSet>
      <dgm:spPr/>
    </dgm:pt>
    <dgm:pt modelId="{B6FA3F93-3C62-4CE7-8760-4852D973FA87}" type="pres">
      <dgm:prSet presAssocID="{DCA4CE61-0496-4670-8C56-E8013575FC29}" presName="negativeSpace" presStyleCnt="0"/>
      <dgm:spPr/>
    </dgm:pt>
    <dgm:pt modelId="{5F678C4B-18B9-42FF-865E-4F3B4CAEC4A7}" type="pres">
      <dgm:prSet presAssocID="{DCA4CE61-0496-4670-8C56-E8013575FC29}" presName="childText" presStyleLbl="conFgAcc1" presStyleIdx="0" presStyleCnt="3">
        <dgm:presLayoutVars>
          <dgm:bulletEnabled val="1"/>
        </dgm:presLayoutVars>
      </dgm:prSet>
      <dgm:spPr/>
    </dgm:pt>
    <dgm:pt modelId="{A28B2879-475E-44B7-90BC-44D506A305DC}" type="pres">
      <dgm:prSet presAssocID="{81B6DB01-C0E6-4CA7-AA2C-064A89438FF6}" presName="spaceBetweenRectangles" presStyleCnt="0"/>
      <dgm:spPr/>
    </dgm:pt>
    <dgm:pt modelId="{AB758C25-6EC6-4683-9A5D-A013855B9B4D}" type="pres">
      <dgm:prSet presAssocID="{13588831-FF6F-4D17-8E20-3C77ADBE7CBF}" presName="parentLin" presStyleCnt="0"/>
      <dgm:spPr/>
    </dgm:pt>
    <dgm:pt modelId="{D82055ED-BD01-465B-AB6A-0B9870830EB4}" type="pres">
      <dgm:prSet presAssocID="{13588831-FF6F-4D17-8E20-3C77ADBE7CBF}" presName="parentLeftMargin" presStyleLbl="node1" presStyleIdx="0" presStyleCnt="3"/>
      <dgm:spPr/>
    </dgm:pt>
    <dgm:pt modelId="{543A32E8-D92F-47DE-A6B9-433A86F10A6C}" type="pres">
      <dgm:prSet presAssocID="{13588831-FF6F-4D17-8E20-3C77ADBE7CBF}" presName="parentText" presStyleLbl="node1" presStyleIdx="1" presStyleCnt="3">
        <dgm:presLayoutVars>
          <dgm:chMax val="0"/>
          <dgm:bulletEnabled val="1"/>
        </dgm:presLayoutVars>
      </dgm:prSet>
      <dgm:spPr/>
    </dgm:pt>
    <dgm:pt modelId="{B0419B8F-FA6D-44CA-82D1-5D8EA1536724}" type="pres">
      <dgm:prSet presAssocID="{13588831-FF6F-4D17-8E20-3C77ADBE7CBF}" presName="negativeSpace" presStyleCnt="0"/>
      <dgm:spPr/>
    </dgm:pt>
    <dgm:pt modelId="{FCFB788E-E240-4C77-9C71-FD1AD8992640}" type="pres">
      <dgm:prSet presAssocID="{13588831-FF6F-4D17-8E20-3C77ADBE7CBF}" presName="childText" presStyleLbl="conFgAcc1" presStyleIdx="1" presStyleCnt="3">
        <dgm:presLayoutVars>
          <dgm:bulletEnabled val="1"/>
        </dgm:presLayoutVars>
      </dgm:prSet>
      <dgm:spPr/>
    </dgm:pt>
    <dgm:pt modelId="{C34442C8-DA6C-4F4D-A7EA-9DEF00CD9CFD}" type="pres">
      <dgm:prSet presAssocID="{3A177A71-9938-4A43-85E3-F93594D3ADA3}" presName="spaceBetweenRectangles" presStyleCnt="0"/>
      <dgm:spPr/>
    </dgm:pt>
    <dgm:pt modelId="{B227B39F-972A-48A5-83AF-DCEAFE811967}" type="pres">
      <dgm:prSet presAssocID="{C0FB5A49-A678-4B9B-8EDD-B835B1E8CEB6}" presName="parentLin" presStyleCnt="0"/>
      <dgm:spPr/>
    </dgm:pt>
    <dgm:pt modelId="{FEA4F198-0292-46D4-856B-73F1942F192B}" type="pres">
      <dgm:prSet presAssocID="{C0FB5A49-A678-4B9B-8EDD-B835B1E8CEB6}" presName="parentLeftMargin" presStyleLbl="node1" presStyleIdx="1" presStyleCnt="3"/>
      <dgm:spPr/>
    </dgm:pt>
    <dgm:pt modelId="{F5110DFC-3912-4D8B-9E6B-126FCCA66B59}" type="pres">
      <dgm:prSet presAssocID="{C0FB5A49-A678-4B9B-8EDD-B835B1E8CEB6}" presName="parentText" presStyleLbl="node1" presStyleIdx="2" presStyleCnt="3">
        <dgm:presLayoutVars>
          <dgm:chMax val="0"/>
          <dgm:bulletEnabled val="1"/>
        </dgm:presLayoutVars>
      </dgm:prSet>
      <dgm:spPr/>
    </dgm:pt>
    <dgm:pt modelId="{52E07D92-7107-4CDD-A513-E37B2DC783D3}" type="pres">
      <dgm:prSet presAssocID="{C0FB5A49-A678-4B9B-8EDD-B835B1E8CEB6}" presName="negativeSpace" presStyleCnt="0"/>
      <dgm:spPr/>
    </dgm:pt>
    <dgm:pt modelId="{15CDCC6A-83A7-4686-8C92-77F764B9ACBF}" type="pres">
      <dgm:prSet presAssocID="{C0FB5A49-A678-4B9B-8EDD-B835B1E8CEB6}" presName="childText" presStyleLbl="conFgAcc1" presStyleIdx="2" presStyleCnt="3">
        <dgm:presLayoutVars>
          <dgm:bulletEnabled val="1"/>
        </dgm:presLayoutVars>
      </dgm:prSet>
      <dgm:spPr/>
    </dgm:pt>
  </dgm:ptLst>
  <dgm:cxnLst>
    <dgm:cxn modelId="{AC8C011E-6C1B-4F7A-9DE0-53AFF9183B83}" type="presOf" srcId="{13588831-FF6F-4D17-8E20-3C77ADBE7CBF}" destId="{D82055ED-BD01-465B-AB6A-0B9870830EB4}" srcOrd="0" destOrd="0" presId="urn:microsoft.com/office/officeart/2005/8/layout/list1"/>
    <dgm:cxn modelId="{9C90E41E-D671-4994-A9DF-DD0F4EA7B0C5}" srcId="{13588831-FF6F-4D17-8E20-3C77ADBE7CBF}" destId="{9D8F0209-4CD9-478A-8798-604C639048FA}" srcOrd="0" destOrd="0" parTransId="{C8A7C1E8-2956-4626-9BFF-1BC9D2A725BD}" sibTransId="{7773E396-1694-4A03-9985-AA84AC6AC1F2}"/>
    <dgm:cxn modelId="{C4437C5D-7583-4AAE-AAD0-85AF2B3DF3E0}" type="presOf" srcId="{9D8F0209-4CD9-478A-8798-604C639048FA}" destId="{FCFB788E-E240-4C77-9C71-FD1AD8992640}" srcOrd="0" destOrd="0" presId="urn:microsoft.com/office/officeart/2005/8/layout/list1"/>
    <dgm:cxn modelId="{4540FE46-E460-4B69-A240-5C9EBE5038F5}" type="presOf" srcId="{DCA4CE61-0496-4670-8C56-E8013575FC29}" destId="{8E4CA74E-C11C-4A0A-A67E-59C4AFEB5523}" srcOrd="0" destOrd="0" presId="urn:microsoft.com/office/officeart/2005/8/layout/list1"/>
    <dgm:cxn modelId="{F08FE648-D3CF-4935-9463-C45EC31D5D0B}" type="presOf" srcId="{73D48C2A-FB61-4D6B-B47D-23D2F8D3EFE1}" destId="{FCFB788E-E240-4C77-9C71-FD1AD8992640}" srcOrd="0" destOrd="2" presId="urn:microsoft.com/office/officeart/2005/8/layout/list1"/>
    <dgm:cxn modelId="{64B7EE79-AA01-4580-A629-95917EC528EB}" srcId="{E4EDD405-9FAE-4131-890C-0BC7CD4D709C}" destId="{C0FB5A49-A678-4B9B-8EDD-B835B1E8CEB6}" srcOrd="2" destOrd="0" parTransId="{C5ED0D80-71C1-4814-9660-0B8562F3593C}" sibTransId="{07A0C6AD-1AF2-4765-AA30-F6F9787F575E}"/>
    <dgm:cxn modelId="{D4766D8F-FDB9-42EC-8DD7-F0E15E612C03}" srcId="{E4EDD405-9FAE-4131-890C-0BC7CD4D709C}" destId="{DCA4CE61-0496-4670-8C56-E8013575FC29}" srcOrd="0" destOrd="0" parTransId="{719E5F0F-0B23-4C27-9D5B-AC3AD61CAD13}" sibTransId="{81B6DB01-C0E6-4CA7-AA2C-064A89438FF6}"/>
    <dgm:cxn modelId="{6FB1FD91-B6D3-47E6-A991-82B162F925F3}" srcId="{13588831-FF6F-4D17-8E20-3C77ADBE7CBF}" destId="{73D48C2A-FB61-4D6B-B47D-23D2F8D3EFE1}" srcOrd="2" destOrd="0" parTransId="{3CE9B90A-B3A3-42DD-94C1-1BE1F3346A4A}" sibTransId="{74ED4B9E-FE28-4764-B11B-D387BF1DF470}"/>
    <dgm:cxn modelId="{B5CA83AB-3AAC-446E-B8C4-C9F65A7359C9}" srcId="{13588831-FF6F-4D17-8E20-3C77ADBE7CBF}" destId="{CD29D01A-D528-4B52-90AE-94235B4BF781}" srcOrd="1" destOrd="0" parTransId="{AA9946C9-09FF-4F2A-9787-0BC51DC90F96}" sibTransId="{6CFCC911-976E-42F7-9AE3-243DCD9AB669}"/>
    <dgm:cxn modelId="{6697D0B9-86EE-417E-AD31-0E50893272D1}" type="presOf" srcId="{CD29D01A-D528-4B52-90AE-94235B4BF781}" destId="{FCFB788E-E240-4C77-9C71-FD1AD8992640}" srcOrd="0" destOrd="1" presId="urn:microsoft.com/office/officeart/2005/8/layout/list1"/>
    <dgm:cxn modelId="{463FE6BA-AA9D-453B-B8FA-0DDBD89140AD}" type="presOf" srcId="{E4EDD405-9FAE-4131-890C-0BC7CD4D709C}" destId="{B4FA37F3-5C3A-40F4-8E4D-C47BA403D0F9}" srcOrd="0" destOrd="0" presId="urn:microsoft.com/office/officeart/2005/8/layout/list1"/>
    <dgm:cxn modelId="{76DE40BB-0C50-4804-8718-27C2CCD23CBF}" srcId="{E4EDD405-9FAE-4131-890C-0BC7CD4D709C}" destId="{13588831-FF6F-4D17-8E20-3C77ADBE7CBF}" srcOrd="1" destOrd="0" parTransId="{058A2995-13E1-47FE-A30E-0BDA683911E1}" sibTransId="{3A177A71-9938-4A43-85E3-F93594D3ADA3}"/>
    <dgm:cxn modelId="{DB6C82BF-1E1C-4D17-95E5-D8CF6A9F7F92}" type="presOf" srcId="{13588831-FF6F-4D17-8E20-3C77ADBE7CBF}" destId="{543A32E8-D92F-47DE-A6B9-433A86F10A6C}" srcOrd="1" destOrd="0" presId="urn:microsoft.com/office/officeart/2005/8/layout/list1"/>
    <dgm:cxn modelId="{79F96DD0-024E-44DD-AEEB-A3F01F925A04}" type="presOf" srcId="{C0FB5A49-A678-4B9B-8EDD-B835B1E8CEB6}" destId="{FEA4F198-0292-46D4-856B-73F1942F192B}" srcOrd="0" destOrd="0" presId="urn:microsoft.com/office/officeart/2005/8/layout/list1"/>
    <dgm:cxn modelId="{EC9575F5-7354-48F7-B64B-80056117441A}" type="presOf" srcId="{C0FB5A49-A678-4B9B-8EDD-B835B1E8CEB6}" destId="{F5110DFC-3912-4D8B-9E6B-126FCCA66B59}" srcOrd="1" destOrd="0" presId="urn:microsoft.com/office/officeart/2005/8/layout/list1"/>
    <dgm:cxn modelId="{DDC8E8FB-59AB-48A8-A71F-8499C89FFB5C}" type="presOf" srcId="{DCA4CE61-0496-4670-8C56-E8013575FC29}" destId="{7F0DEE94-4FBF-4518-82E8-D0E5558698FB}" srcOrd="1" destOrd="0" presId="urn:microsoft.com/office/officeart/2005/8/layout/list1"/>
    <dgm:cxn modelId="{2041FDCC-2721-487D-9106-19DBCBAE7A09}" type="presParOf" srcId="{B4FA37F3-5C3A-40F4-8E4D-C47BA403D0F9}" destId="{700A8474-8989-4B34-9400-A7CAEA364611}" srcOrd="0" destOrd="0" presId="urn:microsoft.com/office/officeart/2005/8/layout/list1"/>
    <dgm:cxn modelId="{E9FC57A0-47A5-4C53-A798-9BA792D644A2}" type="presParOf" srcId="{700A8474-8989-4B34-9400-A7CAEA364611}" destId="{8E4CA74E-C11C-4A0A-A67E-59C4AFEB5523}" srcOrd="0" destOrd="0" presId="urn:microsoft.com/office/officeart/2005/8/layout/list1"/>
    <dgm:cxn modelId="{666F0367-6902-490F-9D3F-FB065F45683B}" type="presParOf" srcId="{700A8474-8989-4B34-9400-A7CAEA364611}" destId="{7F0DEE94-4FBF-4518-82E8-D0E5558698FB}" srcOrd="1" destOrd="0" presId="urn:microsoft.com/office/officeart/2005/8/layout/list1"/>
    <dgm:cxn modelId="{ACCA85F4-74C4-4EF5-9936-3707BB714E8B}" type="presParOf" srcId="{B4FA37F3-5C3A-40F4-8E4D-C47BA403D0F9}" destId="{B6FA3F93-3C62-4CE7-8760-4852D973FA87}" srcOrd="1" destOrd="0" presId="urn:microsoft.com/office/officeart/2005/8/layout/list1"/>
    <dgm:cxn modelId="{FE50B7D0-E8BB-43D7-8FFE-473E047FC01F}" type="presParOf" srcId="{B4FA37F3-5C3A-40F4-8E4D-C47BA403D0F9}" destId="{5F678C4B-18B9-42FF-865E-4F3B4CAEC4A7}" srcOrd="2" destOrd="0" presId="urn:microsoft.com/office/officeart/2005/8/layout/list1"/>
    <dgm:cxn modelId="{C5398F85-A66A-4048-AE7C-FB865902A496}" type="presParOf" srcId="{B4FA37F3-5C3A-40F4-8E4D-C47BA403D0F9}" destId="{A28B2879-475E-44B7-90BC-44D506A305DC}" srcOrd="3" destOrd="0" presId="urn:microsoft.com/office/officeart/2005/8/layout/list1"/>
    <dgm:cxn modelId="{8B696AC7-A0F5-481D-9ECD-2AFB3AE60B51}" type="presParOf" srcId="{B4FA37F3-5C3A-40F4-8E4D-C47BA403D0F9}" destId="{AB758C25-6EC6-4683-9A5D-A013855B9B4D}" srcOrd="4" destOrd="0" presId="urn:microsoft.com/office/officeart/2005/8/layout/list1"/>
    <dgm:cxn modelId="{22F83C6E-02A4-40E5-A1C3-975E67FDBAB8}" type="presParOf" srcId="{AB758C25-6EC6-4683-9A5D-A013855B9B4D}" destId="{D82055ED-BD01-465B-AB6A-0B9870830EB4}" srcOrd="0" destOrd="0" presId="urn:microsoft.com/office/officeart/2005/8/layout/list1"/>
    <dgm:cxn modelId="{E4689E75-D058-47A7-BEA1-15A157F2ADA4}" type="presParOf" srcId="{AB758C25-6EC6-4683-9A5D-A013855B9B4D}" destId="{543A32E8-D92F-47DE-A6B9-433A86F10A6C}" srcOrd="1" destOrd="0" presId="urn:microsoft.com/office/officeart/2005/8/layout/list1"/>
    <dgm:cxn modelId="{965A9CE1-6B7E-4B46-884B-B73B406ED5EF}" type="presParOf" srcId="{B4FA37F3-5C3A-40F4-8E4D-C47BA403D0F9}" destId="{B0419B8F-FA6D-44CA-82D1-5D8EA1536724}" srcOrd="5" destOrd="0" presId="urn:microsoft.com/office/officeart/2005/8/layout/list1"/>
    <dgm:cxn modelId="{E7B9B152-6ECC-4340-85E2-88E7DB460AC0}" type="presParOf" srcId="{B4FA37F3-5C3A-40F4-8E4D-C47BA403D0F9}" destId="{FCFB788E-E240-4C77-9C71-FD1AD8992640}" srcOrd="6" destOrd="0" presId="urn:microsoft.com/office/officeart/2005/8/layout/list1"/>
    <dgm:cxn modelId="{D3BF3E2C-D0BF-4A7F-BE63-72BE1534018D}" type="presParOf" srcId="{B4FA37F3-5C3A-40F4-8E4D-C47BA403D0F9}" destId="{C34442C8-DA6C-4F4D-A7EA-9DEF00CD9CFD}" srcOrd="7" destOrd="0" presId="urn:microsoft.com/office/officeart/2005/8/layout/list1"/>
    <dgm:cxn modelId="{FDD6D7DF-1F1C-4BEA-A024-0F0B17DC4BEF}" type="presParOf" srcId="{B4FA37F3-5C3A-40F4-8E4D-C47BA403D0F9}" destId="{B227B39F-972A-48A5-83AF-DCEAFE811967}" srcOrd="8" destOrd="0" presId="urn:microsoft.com/office/officeart/2005/8/layout/list1"/>
    <dgm:cxn modelId="{847C0A45-D84A-4183-AE9D-9B3450FA7141}" type="presParOf" srcId="{B227B39F-972A-48A5-83AF-DCEAFE811967}" destId="{FEA4F198-0292-46D4-856B-73F1942F192B}" srcOrd="0" destOrd="0" presId="urn:microsoft.com/office/officeart/2005/8/layout/list1"/>
    <dgm:cxn modelId="{3D363320-00B5-4E4A-AC02-09F1EAC54402}" type="presParOf" srcId="{B227B39F-972A-48A5-83AF-DCEAFE811967}" destId="{F5110DFC-3912-4D8B-9E6B-126FCCA66B59}" srcOrd="1" destOrd="0" presId="urn:microsoft.com/office/officeart/2005/8/layout/list1"/>
    <dgm:cxn modelId="{CA99E881-510B-4786-8026-0F7C7AA8D50F}" type="presParOf" srcId="{B4FA37F3-5C3A-40F4-8E4D-C47BA403D0F9}" destId="{52E07D92-7107-4CDD-A513-E37B2DC783D3}" srcOrd="9" destOrd="0" presId="urn:microsoft.com/office/officeart/2005/8/layout/list1"/>
    <dgm:cxn modelId="{DE40EFCB-CB93-4521-8815-A4FC286D0D3B}" type="presParOf" srcId="{B4FA37F3-5C3A-40F4-8E4D-C47BA403D0F9}" destId="{15CDCC6A-83A7-4686-8C92-77F764B9ACB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78C4B-18B9-42FF-865E-4F3B4CAEC4A7}">
      <dsp:nvSpPr>
        <dsp:cNvPr id="0" name=""/>
        <dsp:cNvSpPr/>
      </dsp:nvSpPr>
      <dsp:spPr>
        <a:xfrm>
          <a:off x="0" y="356949"/>
          <a:ext cx="10515600"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0DEE94-4FBF-4518-82E8-D0E5558698FB}">
      <dsp:nvSpPr>
        <dsp:cNvPr id="0" name=""/>
        <dsp:cNvSpPr/>
      </dsp:nvSpPr>
      <dsp:spPr>
        <a:xfrm>
          <a:off x="525780" y="2709"/>
          <a:ext cx="7360920"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dirty="0"/>
            <a:t>Dissemination plan</a:t>
          </a:r>
        </a:p>
      </dsp:txBody>
      <dsp:txXfrm>
        <a:off x="560365" y="37294"/>
        <a:ext cx="7291750" cy="639310"/>
      </dsp:txXfrm>
    </dsp:sp>
    <dsp:sp modelId="{FCFB788E-E240-4C77-9C71-FD1AD8992640}">
      <dsp:nvSpPr>
        <dsp:cNvPr id="0" name=""/>
        <dsp:cNvSpPr/>
      </dsp:nvSpPr>
      <dsp:spPr>
        <a:xfrm>
          <a:off x="0" y="1445589"/>
          <a:ext cx="10515600" cy="1814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99872" rIns="81612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Light" panose="020F0302020204030204"/>
            </a:rPr>
            <a:t>Weak</a:t>
          </a:r>
          <a:r>
            <a:rPr lang="en-US" sz="2400" kern="1200" dirty="0"/>
            <a:t> promising practices for planning</a:t>
          </a:r>
        </a:p>
        <a:p>
          <a:pPr marL="228600" lvl="1" indent="-228600" algn="l" defTabSz="1066800">
            <a:lnSpc>
              <a:spcPct val="90000"/>
            </a:lnSpc>
            <a:spcBef>
              <a:spcPct val="0"/>
            </a:spcBef>
            <a:spcAft>
              <a:spcPct val="15000"/>
            </a:spcAft>
            <a:buChar char="•"/>
          </a:pPr>
          <a:r>
            <a:rPr lang="en-US" sz="2400" kern="1200" dirty="0"/>
            <a:t>Blog for day of week</a:t>
          </a:r>
        </a:p>
        <a:p>
          <a:pPr marL="228600" lvl="1" indent="-228600" algn="l" defTabSz="1066800">
            <a:lnSpc>
              <a:spcPct val="90000"/>
            </a:lnSpc>
            <a:spcBef>
              <a:spcPct val="0"/>
            </a:spcBef>
            <a:spcAft>
              <a:spcPct val="15000"/>
            </a:spcAft>
            <a:buChar char="•"/>
          </a:pPr>
          <a:r>
            <a:rPr lang="en-US" sz="2400" kern="1200" dirty="0"/>
            <a:t>Blog for Google classroom</a:t>
          </a:r>
        </a:p>
      </dsp:txBody>
      <dsp:txXfrm>
        <a:off x="0" y="1445589"/>
        <a:ext cx="10515600" cy="1814400"/>
      </dsp:txXfrm>
    </dsp:sp>
    <dsp:sp modelId="{543A32E8-D92F-47DE-A6B9-433A86F10A6C}">
      <dsp:nvSpPr>
        <dsp:cNvPr id="0" name=""/>
        <dsp:cNvSpPr/>
      </dsp:nvSpPr>
      <dsp:spPr>
        <a:xfrm>
          <a:off x="525780" y="1091349"/>
          <a:ext cx="7360920" cy="708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dirty="0"/>
            <a:t>Updates:</a:t>
          </a:r>
        </a:p>
      </dsp:txBody>
      <dsp:txXfrm>
        <a:off x="560365" y="1125934"/>
        <a:ext cx="7291750" cy="639310"/>
      </dsp:txXfrm>
    </dsp:sp>
    <dsp:sp modelId="{15CDCC6A-83A7-4686-8C92-77F764B9ACBF}">
      <dsp:nvSpPr>
        <dsp:cNvPr id="0" name=""/>
        <dsp:cNvSpPr/>
      </dsp:nvSpPr>
      <dsp:spPr>
        <a:xfrm>
          <a:off x="0" y="3743829"/>
          <a:ext cx="10515600" cy="604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110DFC-3912-4D8B-9E6B-126FCCA66B59}">
      <dsp:nvSpPr>
        <dsp:cNvPr id="0" name=""/>
        <dsp:cNvSpPr/>
      </dsp:nvSpPr>
      <dsp:spPr>
        <a:xfrm>
          <a:off x="525780" y="3389589"/>
          <a:ext cx="7360920" cy="7084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Calibri Light" panose="020F0302020204030204"/>
            </a:rPr>
            <a:t>Validation Study</a:t>
          </a:r>
        </a:p>
      </dsp:txBody>
      <dsp:txXfrm>
        <a:off x="560365" y="3424174"/>
        <a:ext cx="7291750"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39EB6-89AA-4C77-A340-BD456AB677DD}" type="datetimeFigureOut">
              <a:rPr lang="en-US" smtClean="0"/>
              <a:t>9/1/2020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C8167-BDB7-44C8-A930-51EBC8794704}" type="slidenum">
              <a:rPr lang="en-US" smtClean="0"/>
              <a:t>‹#›</a:t>
            </a:fld>
            <a:endParaRPr lang="en-US"/>
          </a:p>
        </p:txBody>
      </p:sp>
    </p:spTree>
    <p:extLst>
      <p:ext uri="{BB962C8B-B14F-4D97-AF65-F5344CB8AC3E}">
        <p14:creationId xmlns:p14="http://schemas.microsoft.com/office/powerpoint/2010/main" val="1219929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Will update when we have final </a:t>
            </a:r>
          </a:p>
        </p:txBody>
      </p:sp>
      <p:sp>
        <p:nvSpPr>
          <p:cNvPr id="4" name="Slide Number Placeholder 3"/>
          <p:cNvSpPr>
            <a:spLocks noGrp="1"/>
          </p:cNvSpPr>
          <p:nvPr>
            <p:ph type="sldNum" sz="quarter" idx="5"/>
          </p:nvPr>
        </p:nvSpPr>
        <p:spPr/>
        <p:txBody>
          <a:bodyPr/>
          <a:lstStyle/>
          <a:p>
            <a:fld id="{84DC8167-BDB7-44C8-A930-51EBC8794704}" type="slidenum">
              <a:rPr lang="en-US" smtClean="0"/>
              <a:t>1</a:t>
            </a:fld>
            <a:endParaRPr lang="en-US"/>
          </a:p>
        </p:txBody>
      </p:sp>
    </p:spTree>
    <p:extLst>
      <p:ext uri="{BB962C8B-B14F-4D97-AF65-F5344CB8AC3E}">
        <p14:creationId xmlns:p14="http://schemas.microsoft.com/office/powerpoint/2010/main" val="102616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DC8167-BDB7-44C8-A930-51EBC8794704}" type="slidenum">
              <a:rPr lang="en-US" smtClean="0"/>
              <a:t>3</a:t>
            </a:fld>
            <a:endParaRPr lang="en-US"/>
          </a:p>
        </p:txBody>
      </p:sp>
    </p:spTree>
    <p:extLst>
      <p:ext uri="{BB962C8B-B14F-4D97-AF65-F5344CB8AC3E}">
        <p14:creationId xmlns:p14="http://schemas.microsoft.com/office/powerpoint/2010/main" val="4248926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DC8167-BDB7-44C8-A930-51EBC8794704}" type="slidenum">
              <a:rPr lang="en-US" smtClean="0"/>
              <a:t>4</a:t>
            </a:fld>
            <a:endParaRPr lang="en-US"/>
          </a:p>
        </p:txBody>
      </p:sp>
    </p:spTree>
    <p:extLst>
      <p:ext uri="{BB962C8B-B14F-4D97-AF65-F5344CB8AC3E}">
        <p14:creationId xmlns:p14="http://schemas.microsoft.com/office/powerpoint/2010/main" val="2534785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a:solidFill>
                <a:schemeClr val="tx1"/>
              </a:solidFill>
              <a:latin typeface="+mn-lt"/>
              <a:ea typeface="+mn-ea"/>
              <a:cs typeface="+mn-cs"/>
            </a:endParaRPr>
          </a:p>
          <a:p>
            <a:endParaRPr lang="en-US" sz="1200" b="0" i="1" u="none" strike="noStrike" kern="1200" baseline="0" dirty="0">
              <a:solidFill>
                <a:schemeClr val="tx1"/>
              </a:solidFill>
              <a:latin typeface="+mn-lt"/>
              <a:cs typeface="Calibri"/>
            </a:endParaRPr>
          </a:p>
        </p:txBody>
      </p:sp>
      <p:sp>
        <p:nvSpPr>
          <p:cNvPr id="4" name="Slide Number Placeholder 3"/>
          <p:cNvSpPr>
            <a:spLocks noGrp="1"/>
          </p:cNvSpPr>
          <p:nvPr>
            <p:ph type="sldNum" sz="quarter" idx="5"/>
          </p:nvPr>
        </p:nvSpPr>
        <p:spPr/>
        <p:txBody>
          <a:bodyPr/>
          <a:lstStyle/>
          <a:p>
            <a:fld id="{84DC8167-BDB7-44C8-A930-51EBC8794704}" type="slidenum">
              <a:rPr lang="en-US" smtClean="0"/>
              <a:t>5</a:t>
            </a:fld>
            <a:endParaRPr lang="en-US"/>
          </a:p>
        </p:txBody>
      </p:sp>
    </p:spTree>
    <p:extLst>
      <p:ext uri="{BB962C8B-B14F-4D97-AF65-F5344CB8AC3E}">
        <p14:creationId xmlns:p14="http://schemas.microsoft.com/office/powerpoint/2010/main" val="2941319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7C2140-2964-460C-A839-C8EEE2E0A957}"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6337A-0999-4C17-B856-EE1B2D3DEA14}" type="slidenum">
              <a:rPr lang="en-US" smtClean="0"/>
              <a:t>‹#›</a:t>
            </a:fld>
            <a:endParaRPr lang="en-US"/>
          </a:p>
        </p:txBody>
      </p:sp>
    </p:spTree>
    <p:extLst>
      <p:ext uri="{BB962C8B-B14F-4D97-AF65-F5344CB8AC3E}">
        <p14:creationId xmlns:p14="http://schemas.microsoft.com/office/powerpoint/2010/main" val="267286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7C2140-2964-460C-A839-C8EEE2E0A957}"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6337A-0999-4C17-B856-EE1B2D3DEA14}" type="slidenum">
              <a:rPr lang="en-US" smtClean="0"/>
              <a:t>‹#›</a:t>
            </a:fld>
            <a:endParaRPr lang="en-US"/>
          </a:p>
        </p:txBody>
      </p:sp>
    </p:spTree>
    <p:extLst>
      <p:ext uri="{BB962C8B-B14F-4D97-AF65-F5344CB8AC3E}">
        <p14:creationId xmlns:p14="http://schemas.microsoft.com/office/powerpoint/2010/main" val="4143998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7C2140-2964-460C-A839-C8EEE2E0A957}"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6337A-0999-4C17-B856-EE1B2D3DEA14}" type="slidenum">
              <a:rPr lang="en-US" smtClean="0"/>
              <a:t>‹#›</a:t>
            </a:fld>
            <a:endParaRPr lang="en-US"/>
          </a:p>
        </p:txBody>
      </p:sp>
    </p:spTree>
    <p:extLst>
      <p:ext uri="{BB962C8B-B14F-4D97-AF65-F5344CB8AC3E}">
        <p14:creationId xmlns:p14="http://schemas.microsoft.com/office/powerpoint/2010/main" val="104815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7C2140-2964-460C-A839-C8EEE2E0A957}"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6337A-0999-4C17-B856-EE1B2D3DEA14}" type="slidenum">
              <a:rPr lang="en-US" smtClean="0"/>
              <a:t>‹#›</a:t>
            </a:fld>
            <a:endParaRPr lang="en-US"/>
          </a:p>
        </p:txBody>
      </p:sp>
    </p:spTree>
    <p:extLst>
      <p:ext uri="{BB962C8B-B14F-4D97-AF65-F5344CB8AC3E}">
        <p14:creationId xmlns:p14="http://schemas.microsoft.com/office/powerpoint/2010/main" val="1252531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7C2140-2964-460C-A839-C8EEE2E0A957}"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6337A-0999-4C17-B856-EE1B2D3DEA14}" type="slidenum">
              <a:rPr lang="en-US" smtClean="0"/>
              <a:t>‹#›</a:t>
            </a:fld>
            <a:endParaRPr lang="en-US"/>
          </a:p>
        </p:txBody>
      </p:sp>
    </p:spTree>
    <p:extLst>
      <p:ext uri="{BB962C8B-B14F-4D97-AF65-F5344CB8AC3E}">
        <p14:creationId xmlns:p14="http://schemas.microsoft.com/office/powerpoint/2010/main" val="152702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7C2140-2964-460C-A839-C8EEE2E0A957}"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6337A-0999-4C17-B856-EE1B2D3DEA14}" type="slidenum">
              <a:rPr lang="en-US" smtClean="0"/>
              <a:t>‹#›</a:t>
            </a:fld>
            <a:endParaRPr lang="en-US"/>
          </a:p>
        </p:txBody>
      </p:sp>
    </p:spTree>
    <p:extLst>
      <p:ext uri="{BB962C8B-B14F-4D97-AF65-F5344CB8AC3E}">
        <p14:creationId xmlns:p14="http://schemas.microsoft.com/office/powerpoint/2010/main" val="3314962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7C2140-2964-460C-A839-C8EEE2E0A957}" type="datetimeFigureOut">
              <a:rPr lang="en-US" smtClean="0"/>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6337A-0999-4C17-B856-EE1B2D3DEA14}" type="slidenum">
              <a:rPr lang="en-US" smtClean="0"/>
              <a:t>‹#›</a:t>
            </a:fld>
            <a:endParaRPr lang="en-US"/>
          </a:p>
        </p:txBody>
      </p:sp>
    </p:spTree>
    <p:extLst>
      <p:ext uri="{BB962C8B-B14F-4D97-AF65-F5344CB8AC3E}">
        <p14:creationId xmlns:p14="http://schemas.microsoft.com/office/powerpoint/2010/main" val="142848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7C2140-2964-460C-A839-C8EEE2E0A957}" type="datetimeFigureOut">
              <a:rPr lang="en-US" smtClean="0"/>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6337A-0999-4C17-B856-EE1B2D3DEA14}" type="slidenum">
              <a:rPr lang="en-US" smtClean="0"/>
              <a:t>‹#›</a:t>
            </a:fld>
            <a:endParaRPr lang="en-US"/>
          </a:p>
        </p:txBody>
      </p:sp>
    </p:spTree>
    <p:extLst>
      <p:ext uri="{BB962C8B-B14F-4D97-AF65-F5344CB8AC3E}">
        <p14:creationId xmlns:p14="http://schemas.microsoft.com/office/powerpoint/2010/main" val="3740819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C2140-2964-460C-A839-C8EEE2E0A957}" type="datetimeFigureOut">
              <a:rPr lang="en-US" smtClean="0"/>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06337A-0999-4C17-B856-EE1B2D3DEA14}" type="slidenum">
              <a:rPr lang="en-US" smtClean="0"/>
              <a:t>‹#›</a:t>
            </a:fld>
            <a:endParaRPr lang="en-US"/>
          </a:p>
        </p:txBody>
      </p:sp>
    </p:spTree>
    <p:extLst>
      <p:ext uri="{BB962C8B-B14F-4D97-AF65-F5344CB8AC3E}">
        <p14:creationId xmlns:p14="http://schemas.microsoft.com/office/powerpoint/2010/main" val="161305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7C2140-2964-460C-A839-C8EEE2E0A957}"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6337A-0999-4C17-B856-EE1B2D3DEA14}" type="slidenum">
              <a:rPr lang="en-US" smtClean="0"/>
              <a:t>‹#›</a:t>
            </a:fld>
            <a:endParaRPr lang="en-US"/>
          </a:p>
        </p:txBody>
      </p:sp>
    </p:spTree>
    <p:extLst>
      <p:ext uri="{BB962C8B-B14F-4D97-AF65-F5344CB8AC3E}">
        <p14:creationId xmlns:p14="http://schemas.microsoft.com/office/powerpoint/2010/main" val="92535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7C2140-2964-460C-A839-C8EEE2E0A957}"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6337A-0999-4C17-B856-EE1B2D3DEA14}" type="slidenum">
              <a:rPr lang="en-US" smtClean="0"/>
              <a:t>‹#›</a:t>
            </a:fld>
            <a:endParaRPr lang="en-US"/>
          </a:p>
        </p:txBody>
      </p:sp>
    </p:spTree>
    <p:extLst>
      <p:ext uri="{BB962C8B-B14F-4D97-AF65-F5344CB8AC3E}">
        <p14:creationId xmlns:p14="http://schemas.microsoft.com/office/powerpoint/2010/main" val="847630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C2140-2964-460C-A839-C8EEE2E0A957}" type="datetimeFigureOut">
              <a:rPr lang="en-US" smtClean="0"/>
              <a:t>9/1/2020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6337A-0999-4C17-B856-EE1B2D3DEA14}" type="slidenum">
              <a:rPr lang="en-US" smtClean="0"/>
              <a:t>‹#›</a:t>
            </a:fld>
            <a:endParaRPr lang="en-US"/>
          </a:p>
        </p:txBody>
      </p:sp>
    </p:spTree>
    <p:extLst>
      <p:ext uri="{BB962C8B-B14F-4D97-AF65-F5344CB8AC3E}">
        <p14:creationId xmlns:p14="http://schemas.microsoft.com/office/powerpoint/2010/main" val="15179992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A9FB71B-791B-456E-9E3A-DE411AF19E8C}"/>
              </a:ext>
            </a:extLst>
          </p:cNvPr>
          <p:cNvSpPr/>
          <p:nvPr/>
        </p:nvSpPr>
        <p:spPr>
          <a:xfrm>
            <a:off x="-2042468" y="-1358586"/>
            <a:ext cx="9480480" cy="9387394"/>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7867A5B7-17EC-4C6D-B0EB-2E2180B94616}"/>
              </a:ext>
            </a:extLst>
          </p:cNvPr>
          <p:cNvSpPr/>
          <p:nvPr/>
        </p:nvSpPr>
        <p:spPr>
          <a:xfrm>
            <a:off x="3479266" y="2220191"/>
            <a:ext cx="7109460" cy="5699760"/>
          </a:xfrm>
          <a:prstGeom prst="rtTriangl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8629CC7-83C6-482C-A10F-944FEDEB7CDF}"/>
              </a:ext>
            </a:extLst>
          </p:cNvPr>
          <p:cNvPicPr>
            <a:picLocks noChangeAspect="1"/>
          </p:cNvPicPr>
          <p:nvPr/>
        </p:nvPicPr>
        <p:blipFill>
          <a:blip r:embed="rId3"/>
          <a:stretch>
            <a:fillRect/>
          </a:stretch>
        </p:blipFill>
        <p:spPr>
          <a:xfrm>
            <a:off x="975761" y="385082"/>
            <a:ext cx="4722383" cy="6087836"/>
          </a:xfrm>
          <a:prstGeom prst="rect">
            <a:avLst/>
          </a:prstGeom>
        </p:spPr>
      </p:pic>
      <p:grpSp>
        <p:nvGrpSpPr>
          <p:cNvPr id="23" name="Group 22">
            <a:extLst>
              <a:ext uri="{FF2B5EF4-FFF2-40B4-BE49-F238E27FC236}">
                <a16:creationId xmlns:a16="http://schemas.microsoft.com/office/drawing/2014/main" id="{6984C09D-BBA0-4D44-902D-B71BC8087DB3}"/>
              </a:ext>
            </a:extLst>
          </p:cNvPr>
          <p:cNvGrpSpPr/>
          <p:nvPr/>
        </p:nvGrpSpPr>
        <p:grpSpPr>
          <a:xfrm>
            <a:off x="8679176" y="2220191"/>
            <a:ext cx="2537063" cy="3310085"/>
            <a:chOff x="-656908" y="402570"/>
            <a:chExt cx="2053189" cy="2828004"/>
          </a:xfrm>
        </p:grpSpPr>
        <p:pic>
          <p:nvPicPr>
            <p:cNvPr id="20" name="Shape 6">
              <a:extLst>
                <a:ext uri="{FF2B5EF4-FFF2-40B4-BE49-F238E27FC236}">
                  <a16:creationId xmlns:a16="http://schemas.microsoft.com/office/drawing/2014/main" id="{4B316B7D-1AB3-4EFB-80C7-9A91C3C259EE}"/>
                </a:ext>
              </a:extLst>
            </p:cNvPr>
            <p:cNvPicPr preferRelativeResize="0"/>
            <p:nvPr/>
          </p:nvPicPr>
          <p:blipFill rotWithShape="1">
            <a:blip r:embed="rId4">
              <a:alphaModFix/>
            </a:blip>
            <a:srcRect/>
            <a:stretch/>
          </p:blipFill>
          <p:spPr>
            <a:xfrm>
              <a:off x="-436825" y="2757111"/>
              <a:ext cx="1650470" cy="473463"/>
            </a:xfrm>
            <a:prstGeom prst="rect">
              <a:avLst/>
            </a:prstGeom>
            <a:noFill/>
            <a:ln>
              <a:noFill/>
            </a:ln>
          </p:spPr>
        </p:pic>
        <p:pic>
          <p:nvPicPr>
            <p:cNvPr id="21" name="Shape 7">
              <a:extLst>
                <a:ext uri="{FF2B5EF4-FFF2-40B4-BE49-F238E27FC236}">
                  <a16:creationId xmlns:a16="http://schemas.microsoft.com/office/drawing/2014/main" id="{845D7B66-C742-4893-BB2D-66F2756DDCE0}"/>
                </a:ext>
              </a:extLst>
            </p:cNvPr>
            <p:cNvPicPr preferRelativeResize="0"/>
            <p:nvPr/>
          </p:nvPicPr>
          <p:blipFill rotWithShape="1">
            <a:blip r:embed="rId5">
              <a:alphaModFix/>
            </a:blip>
            <a:srcRect/>
            <a:stretch/>
          </p:blipFill>
          <p:spPr>
            <a:xfrm>
              <a:off x="-656908" y="402570"/>
              <a:ext cx="2053189" cy="785617"/>
            </a:xfrm>
            <a:prstGeom prst="rect">
              <a:avLst/>
            </a:prstGeom>
            <a:noFill/>
            <a:ln>
              <a:noFill/>
            </a:ln>
          </p:spPr>
        </p:pic>
        <p:pic>
          <p:nvPicPr>
            <p:cNvPr id="22" name="Shape 8" descr="Michigan After-School Partnership">
              <a:extLst>
                <a:ext uri="{FF2B5EF4-FFF2-40B4-BE49-F238E27FC236}">
                  <a16:creationId xmlns:a16="http://schemas.microsoft.com/office/drawing/2014/main" id="{EA7D3690-FE85-45B0-AF12-BB5F64E8FEB3}"/>
                </a:ext>
              </a:extLst>
            </p:cNvPr>
            <p:cNvPicPr preferRelativeResize="0"/>
            <p:nvPr/>
          </p:nvPicPr>
          <p:blipFill rotWithShape="1">
            <a:blip r:embed="rId6">
              <a:alphaModFix/>
            </a:blip>
            <a:srcRect/>
            <a:stretch/>
          </p:blipFill>
          <p:spPr>
            <a:xfrm>
              <a:off x="-196566" y="1589539"/>
              <a:ext cx="1132504" cy="766220"/>
            </a:xfrm>
            <a:prstGeom prst="rect">
              <a:avLst/>
            </a:prstGeom>
            <a:noFill/>
            <a:ln>
              <a:noFill/>
            </a:ln>
          </p:spPr>
        </p:pic>
      </p:grpSp>
    </p:spTree>
    <p:extLst>
      <p:ext uri="{BB962C8B-B14F-4D97-AF65-F5344CB8AC3E}">
        <p14:creationId xmlns:p14="http://schemas.microsoft.com/office/powerpoint/2010/main" val="3695688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2D4398D-3BE8-4956-B09B-B7AEEEB699CC}"/>
              </a:ext>
            </a:extLst>
          </p:cNvPr>
          <p:cNvSpPr>
            <a:spLocks noGrp="1"/>
          </p:cNvSpPr>
          <p:nvPr>
            <p:ph type="title"/>
          </p:nvPr>
        </p:nvSpPr>
        <p:spPr>
          <a:xfrm>
            <a:off x="7039511" y="2848216"/>
            <a:ext cx="4805996" cy="1297115"/>
          </a:xfrm>
        </p:spPr>
        <p:txBody>
          <a:bodyPr vert="horz" lIns="91440" tIns="45720" rIns="91440" bIns="45720" rtlCol="0" anchor="t">
            <a:normAutofit/>
          </a:bodyPr>
          <a:lstStyle/>
          <a:p>
            <a:r>
              <a:rPr lang="en-US" kern="1200">
                <a:solidFill>
                  <a:srgbClr val="000000"/>
                </a:solidFill>
                <a:latin typeface="+mj-lt"/>
                <a:ea typeface="+mj-ea"/>
                <a:cs typeface="+mj-cs"/>
              </a:rPr>
              <a:t>Thank you! </a:t>
            </a:r>
          </a:p>
        </p:txBody>
      </p:sp>
      <p:sp>
        <p:nvSpPr>
          <p:cNvPr id="23"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Graphic 15" descr="Handshake">
            <a:extLst>
              <a:ext uri="{FF2B5EF4-FFF2-40B4-BE49-F238E27FC236}">
                <a16:creationId xmlns:a16="http://schemas.microsoft.com/office/drawing/2014/main" id="{3EA0C5D7-E3F8-4F8F-9467-C78FF46AA9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930585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2DE9-0EE9-4F2D-BDBF-A2F172CF3073}"/>
              </a:ext>
            </a:extLst>
          </p:cNvPr>
          <p:cNvSpPr>
            <a:spLocks noGrp="1"/>
          </p:cNvSpPr>
          <p:nvPr>
            <p:ph type="title"/>
          </p:nvPr>
        </p:nvSpPr>
        <p:spPr/>
        <p:txBody>
          <a:bodyPr/>
          <a:lstStyle/>
          <a:p>
            <a:r>
              <a:rPr lang="en-US" dirty="0">
                <a:cs typeface="Calibri Light"/>
              </a:rPr>
              <a:t>Review Participation </a:t>
            </a:r>
          </a:p>
        </p:txBody>
      </p:sp>
      <p:cxnSp>
        <p:nvCxnSpPr>
          <p:cNvPr id="111" name="Straight Connector 110">
            <a:extLst>
              <a:ext uri="{FF2B5EF4-FFF2-40B4-BE49-F238E27FC236}">
                <a16:creationId xmlns:a16="http://schemas.microsoft.com/office/drawing/2014/main" id="{C619FA9B-BEAE-49FE-9DE7-814320E2480C}"/>
              </a:ext>
            </a:extLst>
          </p:cNvPr>
          <p:cNvCxnSpPr>
            <a:cxnSpLocks/>
          </p:cNvCxnSpPr>
          <p:nvPr/>
        </p:nvCxnSpPr>
        <p:spPr>
          <a:xfrm>
            <a:off x="838200" y="1299884"/>
            <a:ext cx="11823550" cy="0"/>
          </a:xfrm>
          <a:prstGeom prst="line">
            <a:avLst/>
          </a:prstGeom>
          <a:ln w="19050">
            <a:solidFill>
              <a:schemeClr val="accent4">
                <a:lumMod val="60000"/>
                <a:lumOff val="40000"/>
              </a:schemeClr>
            </a:solidFill>
          </a:ln>
        </p:spPr>
        <p:style>
          <a:lnRef idx="1">
            <a:schemeClr val="accent5"/>
          </a:lnRef>
          <a:fillRef idx="0">
            <a:schemeClr val="accent5"/>
          </a:fillRef>
          <a:effectRef idx="0">
            <a:schemeClr val="accent5"/>
          </a:effectRef>
          <a:fontRef idx="minor">
            <a:schemeClr val="tx1"/>
          </a:fontRef>
        </p:style>
      </p:cxnSp>
      <p:grpSp>
        <p:nvGrpSpPr>
          <p:cNvPr id="3" name="Group 2">
            <a:extLst>
              <a:ext uri="{FF2B5EF4-FFF2-40B4-BE49-F238E27FC236}">
                <a16:creationId xmlns:a16="http://schemas.microsoft.com/office/drawing/2014/main" id="{03FFB0E2-36EB-47A7-8B7E-503B452F7965}"/>
              </a:ext>
            </a:extLst>
          </p:cNvPr>
          <p:cNvGrpSpPr/>
          <p:nvPr/>
        </p:nvGrpSpPr>
        <p:grpSpPr>
          <a:xfrm>
            <a:off x="738967" y="1394107"/>
            <a:ext cx="10109368" cy="4347560"/>
            <a:chOff x="831894" y="1375522"/>
            <a:chExt cx="9412418" cy="4321126"/>
          </a:xfrm>
        </p:grpSpPr>
        <p:grpSp>
          <p:nvGrpSpPr>
            <p:cNvPr id="54" name="Group 53">
              <a:extLst>
                <a:ext uri="{FF2B5EF4-FFF2-40B4-BE49-F238E27FC236}">
                  <a16:creationId xmlns:a16="http://schemas.microsoft.com/office/drawing/2014/main" id="{3DC9BF14-9273-421B-B565-3D86037311EA}"/>
                </a:ext>
              </a:extLst>
            </p:cNvPr>
            <p:cNvGrpSpPr/>
            <p:nvPr/>
          </p:nvGrpSpPr>
          <p:grpSpPr>
            <a:xfrm>
              <a:off x="831894" y="1375522"/>
              <a:ext cx="9412418" cy="4321126"/>
              <a:chOff x="541271" y="782954"/>
              <a:chExt cx="11394666" cy="5231159"/>
            </a:xfrm>
          </p:grpSpPr>
          <p:grpSp>
            <p:nvGrpSpPr>
              <p:cNvPr id="55" name="Group 54">
                <a:extLst>
                  <a:ext uri="{FF2B5EF4-FFF2-40B4-BE49-F238E27FC236}">
                    <a16:creationId xmlns:a16="http://schemas.microsoft.com/office/drawing/2014/main" id="{DA5A087A-1E37-4280-A5B0-969975B34490}"/>
                  </a:ext>
                </a:extLst>
              </p:cNvPr>
              <p:cNvGrpSpPr/>
              <p:nvPr/>
            </p:nvGrpSpPr>
            <p:grpSpPr>
              <a:xfrm>
                <a:off x="541271" y="782954"/>
                <a:ext cx="11394666" cy="5231159"/>
                <a:chOff x="541271" y="782954"/>
                <a:chExt cx="11394666" cy="5231159"/>
              </a:xfrm>
            </p:grpSpPr>
            <p:grpSp>
              <p:nvGrpSpPr>
                <p:cNvPr id="60" name="Group 59">
                  <a:extLst>
                    <a:ext uri="{FF2B5EF4-FFF2-40B4-BE49-F238E27FC236}">
                      <a16:creationId xmlns:a16="http://schemas.microsoft.com/office/drawing/2014/main" id="{6B0B919D-70C7-4104-A0D8-D9C296B08B75}"/>
                    </a:ext>
                  </a:extLst>
                </p:cNvPr>
                <p:cNvGrpSpPr/>
                <p:nvPr/>
              </p:nvGrpSpPr>
              <p:grpSpPr>
                <a:xfrm>
                  <a:off x="541271" y="2459059"/>
                  <a:ext cx="11394666" cy="1922828"/>
                  <a:chOff x="506716" y="2664424"/>
                  <a:chExt cx="11394666" cy="1922828"/>
                </a:xfrm>
              </p:grpSpPr>
              <p:sp>
                <p:nvSpPr>
                  <p:cNvPr id="99" name="Oval 98">
                    <a:extLst>
                      <a:ext uri="{FF2B5EF4-FFF2-40B4-BE49-F238E27FC236}">
                        <a16:creationId xmlns:a16="http://schemas.microsoft.com/office/drawing/2014/main" id="{B21CB803-2F83-4677-B4D3-150E73CEAFBC}"/>
                      </a:ext>
                    </a:extLst>
                  </p:cNvPr>
                  <p:cNvSpPr/>
                  <p:nvPr/>
                </p:nvSpPr>
                <p:spPr>
                  <a:xfrm>
                    <a:off x="594360" y="2948940"/>
                    <a:ext cx="1531620" cy="1531620"/>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a:p>
                </p:txBody>
              </p:sp>
              <p:sp>
                <p:nvSpPr>
                  <p:cNvPr id="100" name="Oval 99">
                    <a:extLst>
                      <a:ext uri="{FF2B5EF4-FFF2-40B4-BE49-F238E27FC236}">
                        <a16:creationId xmlns:a16="http://schemas.microsoft.com/office/drawing/2014/main" id="{ECA3FC54-5181-4DFD-BE8E-50377162E4D4}"/>
                      </a:ext>
                    </a:extLst>
                  </p:cNvPr>
                  <p:cNvSpPr/>
                  <p:nvPr/>
                </p:nvSpPr>
                <p:spPr>
                  <a:xfrm>
                    <a:off x="3002280" y="2948940"/>
                    <a:ext cx="1531620" cy="1531620"/>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a:p>
                </p:txBody>
              </p:sp>
              <p:sp>
                <p:nvSpPr>
                  <p:cNvPr id="101" name="Oval 100">
                    <a:extLst>
                      <a:ext uri="{FF2B5EF4-FFF2-40B4-BE49-F238E27FC236}">
                        <a16:creationId xmlns:a16="http://schemas.microsoft.com/office/drawing/2014/main" id="{5CB28FC6-0764-4304-8C32-37B9BF731994}"/>
                      </a:ext>
                    </a:extLst>
                  </p:cNvPr>
                  <p:cNvSpPr/>
                  <p:nvPr/>
                </p:nvSpPr>
                <p:spPr>
                  <a:xfrm>
                    <a:off x="5330190" y="2948940"/>
                    <a:ext cx="1531620" cy="1531620"/>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a:p>
                </p:txBody>
              </p:sp>
              <p:sp>
                <p:nvSpPr>
                  <p:cNvPr id="102" name="Oval 101">
                    <a:extLst>
                      <a:ext uri="{FF2B5EF4-FFF2-40B4-BE49-F238E27FC236}">
                        <a16:creationId xmlns:a16="http://schemas.microsoft.com/office/drawing/2014/main" id="{B22D37F1-E1A7-436D-9705-705E95348102}"/>
                      </a:ext>
                    </a:extLst>
                  </p:cNvPr>
                  <p:cNvSpPr/>
                  <p:nvPr/>
                </p:nvSpPr>
                <p:spPr>
                  <a:xfrm>
                    <a:off x="7658100" y="2948940"/>
                    <a:ext cx="1531620" cy="1531620"/>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a:p>
                </p:txBody>
              </p:sp>
              <p:sp>
                <p:nvSpPr>
                  <p:cNvPr id="103" name="Oval 102">
                    <a:extLst>
                      <a:ext uri="{FF2B5EF4-FFF2-40B4-BE49-F238E27FC236}">
                        <a16:creationId xmlns:a16="http://schemas.microsoft.com/office/drawing/2014/main" id="{BAE5F099-FF2C-45CC-83C0-CD520318C3EE}"/>
                      </a:ext>
                    </a:extLst>
                  </p:cNvPr>
                  <p:cNvSpPr/>
                  <p:nvPr/>
                </p:nvSpPr>
                <p:spPr>
                  <a:xfrm>
                    <a:off x="9905250" y="2664424"/>
                    <a:ext cx="1996132" cy="1816137"/>
                  </a:xfrm>
                  <a:prstGeom prst="ellipse">
                    <a:avLst/>
                  </a:prstGeom>
                  <a:ln w="76200">
                    <a:solidFill>
                      <a:schemeClr val="accent5"/>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400"/>
                  </a:p>
                </p:txBody>
              </p:sp>
              <p:sp>
                <p:nvSpPr>
                  <p:cNvPr id="104" name="TextBox 103">
                    <a:extLst>
                      <a:ext uri="{FF2B5EF4-FFF2-40B4-BE49-F238E27FC236}">
                        <a16:creationId xmlns:a16="http://schemas.microsoft.com/office/drawing/2014/main" id="{DD132150-0E5F-4A82-897E-9C04DE79E90E}"/>
                      </a:ext>
                    </a:extLst>
                  </p:cNvPr>
                  <p:cNvSpPr txBox="1"/>
                  <p:nvPr/>
                </p:nvSpPr>
                <p:spPr>
                  <a:xfrm>
                    <a:off x="10073996" y="2915062"/>
                    <a:ext cx="1691641" cy="1453118"/>
                  </a:xfrm>
                  <a:prstGeom prst="rect">
                    <a:avLst/>
                  </a:prstGeom>
                  <a:noFill/>
                </p:spPr>
                <p:txBody>
                  <a:bodyPr wrap="square" lIns="91440" tIns="45720" rIns="91440" bIns="45720" rtlCol="0" anchor="t">
                    <a:spAutoFit/>
                  </a:bodyPr>
                  <a:lstStyle/>
                  <a:p>
                    <a:pPr algn="ctr"/>
                    <a:r>
                      <a:rPr lang="en-US" sz="2000" b="1" dirty="0">
                        <a:solidFill>
                          <a:schemeClr val="bg1"/>
                        </a:solidFill>
                      </a:rPr>
                      <a:t>Finished product</a:t>
                    </a:r>
                  </a:p>
                  <a:p>
                    <a:pPr algn="ctr"/>
                    <a:r>
                      <a:rPr lang="en-US" sz="1600" b="1" i="1" dirty="0">
                        <a:solidFill>
                          <a:schemeClr val="bg1"/>
                        </a:solidFill>
                        <a:cs typeface="Calibri"/>
                      </a:rPr>
                      <a:t>50 contributors </a:t>
                    </a:r>
                  </a:p>
                </p:txBody>
              </p:sp>
              <p:sp>
                <p:nvSpPr>
                  <p:cNvPr id="105" name="TextBox 104">
                    <a:extLst>
                      <a:ext uri="{FF2B5EF4-FFF2-40B4-BE49-F238E27FC236}">
                        <a16:creationId xmlns:a16="http://schemas.microsoft.com/office/drawing/2014/main" id="{138F17C3-BAF5-449D-AE36-10BC59AA2332}"/>
                      </a:ext>
                    </a:extLst>
                  </p:cNvPr>
                  <p:cNvSpPr txBox="1"/>
                  <p:nvPr/>
                </p:nvSpPr>
                <p:spPr>
                  <a:xfrm>
                    <a:off x="7588993" y="3134135"/>
                    <a:ext cx="1691640" cy="1453117"/>
                  </a:xfrm>
                  <a:prstGeom prst="rect">
                    <a:avLst/>
                  </a:prstGeom>
                  <a:noFill/>
                </p:spPr>
                <p:txBody>
                  <a:bodyPr wrap="square" rtlCol="0">
                    <a:spAutoFit/>
                  </a:bodyPr>
                  <a:lstStyle/>
                  <a:p>
                    <a:pPr algn="ctr"/>
                    <a:r>
                      <a:rPr lang="en-US" sz="2000" dirty="0">
                        <a:solidFill>
                          <a:schemeClr val="accent6">
                            <a:lumMod val="50000"/>
                          </a:schemeClr>
                        </a:solidFill>
                      </a:rPr>
                      <a:t>Version</a:t>
                    </a:r>
                  </a:p>
                  <a:p>
                    <a:pPr algn="ctr"/>
                    <a:r>
                      <a:rPr lang="en-US" sz="2000" dirty="0">
                        <a:solidFill>
                          <a:schemeClr val="accent6">
                            <a:lumMod val="50000"/>
                          </a:schemeClr>
                        </a:solidFill>
                      </a:rPr>
                      <a:t>Four</a:t>
                    </a:r>
                  </a:p>
                  <a:p>
                    <a:pPr algn="ctr"/>
                    <a:r>
                      <a:rPr lang="en-US" sz="1600" i="1" dirty="0">
                        <a:solidFill>
                          <a:schemeClr val="accent6">
                            <a:lumMod val="50000"/>
                          </a:schemeClr>
                        </a:solidFill>
                      </a:rPr>
                      <a:t>August</a:t>
                    </a:r>
                  </a:p>
                  <a:p>
                    <a:pPr algn="ctr"/>
                    <a:endParaRPr lang="en-US" sz="1600" dirty="0">
                      <a:solidFill>
                        <a:schemeClr val="accent6">
                          <a:lumMod val="50000"/>
                        </a:schemeClr>
                      </a:solidFill>
                    </a:endParaRPr>
                  </a:p>
                </p:txBody>
              </p:sp>
              <p:sp>
                <p:nvSpPr>
                  <p:cNvPr id="106" name="TextBox 105">
                    <a:extLst>
                      <a:ext uri="{FF2B5EF4-FFF2-40B4-BE49-F238E27FC236}">
                        <a16:creationId xmlns:a16="http://schemas.microsoft.com/office/drawing/2014/main" id="{8D8C0E36-EFD3-4D58-B2E6-D7152FD38B83}"/>
                      </a:ext>
                    </a:extLst>
                  </p:cNvPr>
                  <p:cNvSpPr txBox="1"/>
                  <p:nvPr/>
                </p:nvSpPr>
                <p:spPr>
                  <a:xfrm>
                    <a:off x="506716" y="3150510"/>
                    <a:ext cx="1691640" cy="1155041"/>
                  </a:xfrm>
                  <a:prstGeom prst="rect">
                    <a:avLst/>
                  </a:prstGeom>
                  <a:noFill/>
                </p:spPr>
                <p:txBody>
                  <a:bodyPr wrap="square" rtlCol="0">
                    <a:spAutoFit/>
                  </a:bodyPr>
                  <a:lstStyle/>
                  <a:p>
                    <a:pPr algn="ctr"/>
                    <a:r>
                      <a:rPr lang="en-US" sz="2000" dirty="0">
                        <a:solidFill>
                          <a:schemeClr val="accent6">
                            <a:lumMod val="50000"/>
                          </a:schemeClr>
                        </a:solidFill>
                      </a:rPr>
                      <a:t>Version </a:t>
                    </a:r>
                  </a:p>
                  <a:p>
                    <a:pPr algn="ctr"/>
                    <a:r>
                      <a:rPr lang="en-US" sz="2000" dirty="0">
                        <a:solidFill>
                          <a:schemeClr val="accent6">
                            <a:lumMod val="50000"/>
                          </a:schemeClr>
                        </a:solidFill>
                      </a:rPr>
                      <a:t>One</a:t>
                    </a:r>
                  </a:p>
                  <a:p>
                    <a:pPr algn="ctr"/>
                    <a:r>
                      <a:rPr lang="en-US" sz="1600" i="1" dirty="0">
                        <a:solidFill>
                          <a:schemeClr val="accent6">
                            <a:lumMod val="50000"/>
                          </a:schemeClr>
                        </a:solidFill>
                      </a:rPr>
                      <a:t>May</a:t>
                    </a:r>
                  </a:p>
                </p:txBody>
              </p:sp>
              <p:sp>
                <p:nvSpPr>
                  <p:cNvPr id="107" name="TextBox 106">
                    <a:extLst>
                      <a:ext uri="{FF2B5EF4-FFF2-40B4-BE49-F238E27FC236}">
                        <a16:creationId xmlns:a16="http://schemas.microsoft.com/office/drawing/2014/main" id="{F46C5BFD-168E-46DC-982C-C8A624D6BC2F}"/>
                      </a:ext>
                    </a:extLst>
                  </p:cNvPr>
                  <p:cNvSpPr txBox="1"/>
                  <p:nvPr/>
                </p:nvSpPr>
                <p:spPr>
                  <a:xfrm>
                    <a:off x="2928247" y="3104734"/>
                    <a:ext cx="1691640" cy="1155041"/>
                  </a:xfrm>
                  <a:prstGeom prst="rect">
                    <a:avLst/>
                  </a:prstGeom>
                  <a:noFill/>
                </p:spPr>
                <p:txBody>
                  <a:bodyPr wrap="square" rtlCol="0">
                    <a:spAutoFit/>
                  </a:bodyPr>
                  <a:lstStyle/>
                  <a:p>
                    <a:pPr algn="ctr"/>
                    <a:r>
                      <a:rPr lang="en-US" sz="2000" dirty="0">
                        <a:solidFill>
                          <a:schemeClr val="accent6">
                            <a:lumMod val="50000"/>
                          </a:schemeClr>
                        </a:solidFill>
                      </a:rPr>
                      <a:t>Version </a:t>
                    </a:r>
                  </a:p>
                  <a:p>
                    <a:pPr algn="ctr"/>
                    <a:r>
                      <a:rPr lang="en-US" sz="2000" dirty="0">
                        <a:solidFill>
                          <a:schemeClr val="accent6">
                            <a:lumMod val="50000"/>
                          </a:schemeClr>
                        </a:solidFill>
                      </a:rPr>
                      <a:t>Two</a:t>
                    </a:r>
                  </a:p>
                  <a:p>
                    <a:pPr algn="ctr"/>
                    <a:r>
                      <a:rPr lang="en-US" sz="1600" i="1" dirty="0">
                        <a:solidFill>
                          <a:schemeClr val="accent6">
                            <a:lumMod val="50000"/>
                          </a:schemeClr>
                        </a:solidFill>
                      </a:rPr>
                      <a:t>June</a:t>
                    </a:r>
                  </a:p>
                </p:txBody>
              </p:sp>
              <p:sp>
                <p:nvSpPr>
                  <p:cNvPr id="108" name="TextBox 107">
                    <a:extLst>
                      <a:ext uri="{FF2B5EF4-FFF2-40B4-BE49-F238E27FC236}">
                        <a16:creationId xmlns:a16="http://schemas.microsoft.com/office/drawing/2014/main" id="{C65734E4-9B24-49A9-912A-A10995307836}"/>
                      </a:ext>
                    </a:extLst>
                  </p:cNvPr>
                  <p:cNvSpPr txBox="1"/>
                  <p:nvPr/>
                </p:nvSpPr>
                <p:spPr>
                  <a:xfrm>
                    <a:off x="5242682" y="3151405"/>
                    <a:ext cx="1691640" cy="1155041"/>
                  </a:xfrm>
                  <a:prstGeom prst="rect">
                    <a:avLst/>
                  </a:prstGeom>
                  <a:noFill/>
                </p:spPr>
                <p:txBody>
                  <a:bodyPr wrap="square" rtlCol="0">
                    <a:spAutoFit/>
                  </a:bodyPr>
                  <a:lstStyle/>
                  <a:p>
                    <a:pPr algn="ctr"/>
                    <a:r>
                      <a:rPr lang="en-US" sz="2000" dirty="0">
                        <a:solidFill>
                          <a:schemeClr val="accent6">
                            <a:lumMod val="50000"/>
                          </a:schemeClr>
                        </a:solidFill>
                      </a:rPr>
                      <a:t>Version </a:t>
                    </a:r>
                  </a:p>
                  <a:p>
                    <a:pPr algn="ctr"/>
                    <a:r>
                      <a:rPr lang="en-US" sz="2000" dirty="0">
                        <a:solidFill>
                          <a:schemeClr val="accent6">
                            <a:lumMod val="50000"/>
                          </a:schemeClr>
                        </a:solidFill>
                      </a:rPr>
                      <a:t>Three</a:t>
                    </a:r>
                  </a:p>
                  <a:p>
                    <a:pPr algn="ctr"/>
                    <a:r>
                      <a:rPr lang="en-US" sz="1600" i="1" dirty="0">
                        <a:solidFill>
                          <a:schemeClr val="accent6">
                            <a:lumMod val="50000"/>
                          </a:schemeClr>
                        </a:solidFill>
                      </a:rPr>
                      <a:t>June-July</a:t>
                    </a:r>
                  </a:p>
                </p:txBody>
              </p:sp>
            </p:grpSp>
            <p:grpSp>
              <p:nvGrpSpPr>
                <p:cNvPr id="61" name="Group 60">
                  <a:extLst>
                    <a:ext uri="{FF2B5EF4-FFF2-40B4-BE49-F238E27FC236}">
                      <a16:creationId xmlns:a16="http://schemas.microsoft.com/office/drawing/2014/main" id="{53673F63-35BE-4E8C-803E-CA332677C2F0}"/>
                    </a:ext>
                  </a:extLst>
                </p:cNvPr>
                <p:cNvGrpSpPr/>
                <p:nvPr/>
              </p:nvGrpSpPr>
              <p:grpSpPr>
                <a:xfrm>
                  <a:off x="825498" y="1364557"/>
                  <a:ext cx="136911" cy="1631818"/>
                  <a:chOff x="825498" y="1370533"/>
                  <a:chExt cx="136911" cy="1631818"/>
                </a:xfrm>
              </p:grpSpPr>
              <p:cxnSp>
                <p:nvCxnSpPr>
                  <p:cNvPr id="97" name="Straight Connector 96">
                    <a:extLst>
                      <a:ext uri="{FF2B5EF4-FFF2-40B4-BE49-F238E27FC236}">
                        <a16:creationId xmlns:a16="http://schemas.microsoft.com/office/drawing/2014/main" id="{68945B0A-0960-417B-B340-B418C12C92FD}"/>
                      </a:ext>
                    </a:extLst>
                  </p:cNvPr>
                  <p:cNvCxnSpPr>
                    <a:cxnSpLocks/>
                  </p:cNvCxnSpPr>
                  <p:nvPr/>
                </p:nvCxnSpPr>
                <p:spPr>
                  <a:xfrm flipV="1">
                    <a:off x="837450" y="1370533"/>
                    <a:ext cx="0" cy="163181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95ABD5C-44FC-4112-87E0-134633F4D23C}"/>
                      </a:ext>
                    </a:extLst>
                  </p:cNvPr>
                  <p:cNvCxnSpPr>
                    <a:cxnSpLocks/>
                  </p:cNvCxnSpPr>
                  <p:nvPr/>
                </p:nvCxnSpPr>
                <p:spPr>
                  <a:xfrm>
                    <a:off x="825498" y="1388461"/>
                    <a:ext cx="1369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86FF57BF-5927-4840-87BD-AAED2645906D}"/>
                    </a:ext>
                  </a:extLst>
                </p:cNvPr>
                <p:cNvGrpSpPr/>
                <p:nvPr/>
              </p:nvGrpSpPr>
              <p:grpSpPr>
                <a:xfrm>
                  <a:off x="4530802" y="1181135"/>
                  <a:ext cx="733790" cy="2230323"/>
                  <a:chOff x="-187621" y="1160784"/>
                  <a:chExt cx="733790" cy="2230323"/>
                </a:xfrm>
              </p:grpSpPr>
              <p:cxnSp>
                <p:nvCxnSpPr>
                  <p:cNvPr id="93" name="Straight Connector 92">
                    <a:extLst>
                      <a:ext uri="{FF2B5EF4-FFF2-40B4-BE49-F238E27FC236}">
                        <a16:creationId xmlns:a16="http://schemas.microsoft.com/office/drawing/2014/main" id="{FE035F3E-B744-435F-A069-7E65049D8406}"/>
                      </a:ext>
                    </a:extLst>
                  </p:cNvPr>
                  <p:cNvCxnSpPr>
                    <a:cxnSpLocks/>
                  </p:cNvCxnSpPr>
                  <p:nvPr/>
                </p:nvCxnSpPr>
                <p:spPr>
                  <a:xfrm flipV="1">
                    <a:off x="-165122" y="1160784"/>
                    <a:ext cx="0" cy="223032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0352129-1375-491A-998A-603B2B3B3870}"/>
                      </a:ext>
                    </a:extLst>
                  </p:cNvPr>
                  <p:cNvCxnSpPr>
                    <a:cxnSpLocks/>
                  </p:cNvCxnSpPr>
                  <p:nvPr/>
                </p:nvCxnSpPr>
                <p:spPr>
                  <a:xfrm>
                    <a:off x="-187621" y="1160784"/>
                    <a:ext cx="73379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684066D5-F619-4AFE-BC83-F175999F28F0}"/>
                    </a:ext>
                  </a:extLst>
                </p:cNvPr>
                <p:cNvGrpSpPr/>
                <p:nvPr/>
              </p:nvGrpSpPr>
              <p:grpSpPr>
                <a:xfrm flipV="1">
                  <a:off x="3218239" y="4028642"/>
                  <a:ext cx="717364" cy="1815683"/>
                  <a:chOff x="3238117" y="1363038"/>
                  <a:chExt cx="717364" cy="1631818"/>
                </a:xfrm>
              </p:grpSpPr>
              <p:grpSp>
                <p:nvGrpSpPr>
                  <p:cNvPr id="83" name="Group 82">
                    <a:extLst>
                      <a:ext uri="{FF2B5EF4-FFF2-40B4-BE49-F238E27FC236}">
                        <a16:creationId xmlns:a16="http://schemas.microsoft.com/office/drawing/2014/main" id="{88ED48CB-1CB8-4D63-B1E2-53DB88746197}"/>
                      </a:ext>
                    </a:extLst>
                  </p:cNvPr>
                  <p:cNvGrpSpPr/>
                  <p:nvPr/>
                </p:nvGrpSpPr>
                <p:grpSpPr>
                  <a:xfrm>
                    <a:off x="3238117" y="1363038"/>
                    <a:ext cx="136911" cy="1631818"/>
                    <a:chOff x="825498" y="1370533"/>
                    <a:chExt cx="136911" cy="1631818"/>
                  </a:xfrm>
                </p:grpSpPr>
                <p:cxnSp>
                  <p:nvCxnSpPr>
                    <p:cNvPr id="87" name="Straight Connector 86">
                      <a:extLst>
                        <a:ext uri="{FF2B5EF4-FFF2-40B4-BE49-F238E27FC236}">
                          <a16:creationId xmlns:a16="http://schemas.microsoft.com/office/drawing/2014/main" id="{24CF8E58-E332-48A7-830A-4D3911558C7F}"/>
                        </a:ext>
                      </a:extLst>
                    </p:cNvPr>
                    <p:cNvCxnSpPr>
                      <a:cxnSpLocks/>
                    </p:cNvCxnSpPr>
                    <p:nvPr/>
                  </p:nvCxnSpPr>
                  <p:spPr>
                    <a:xfrm flipV="1">
                      <a:off x="837450" y="1370533"/>
                      <a:ext cx="0" cy="163181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14ECA3D-3537-4BCA-95E7-EAFBE709364A}"/>
                        </a:ext>
                      </a:extLst>
                    </p:cNvPr>
                    <p:cNvCxnSpPr>
                      <a:cxnSpLocks/>
                    </p:cNvCxnSpPr>
                    <p:nvPr/>
                  </p:nvCxnSpPr>
                  <p:spPr>
                    <a:xfrm>
                      <a:off x="825498" y="1388461"/>
                      <a:ext cx="1369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7149D98A-53D9-4D3E-A915-B9B976E9534D}"/>
                      </a:ext>
                    </a:extLst>
                  </p:cNvPr>
                  <p:cNvGrpSpPr/>
                  <p:nvPr/>
                </p:nvGrpSpPr>
                <p:grpSpPr>
                  <a:xfrm>
                    <a:off x="3818570" y="1710601"/>
                    <a:ext cx="136911" cy="1054799"/>
                    <a:chOff x="825498" y="1406749"/>
                    <a:chExt cx="136911" cy="1631818"/>
                  </a:xfrm>
                </p:grpSpPr>
                <p:cxnSp>
                  <p:nvCxnSpPr>
                    <p:cNvPr id="85" name="Straight Connector 84">
                      <a:extLst>
                        <a:ext uri="{FF2B5EF4-FFF2-40B4-BE49-F238E27FC236}">
                          <a16:creationId xmlns:a16="http://schemas.microsoft.com/office/drawing/2014/main" id="{AC775446-8310-404C-8CFF-B1E10C19C99C}"/>
                        </a:ext>
                      </a:extLst>
                    </p:cNvPr>
                    <p:cNvCxnSpPr>
                      <a:cxnSpLocks/>
                    </p:cNvCxnSpPr>
                    <p:nvPr/>
                  </p:nvCxnSpPr>
                  <p:spPr>
                    <a:xfrm flipV="1">
                      <a:off x="837450" y="1406749"/>
                      <a:ext cx="0" cy="163181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29603FD-3D0E-4D33-94BE-C9F85427F41D}"/>
                        </a:ext>
                      </a:extLst>
                    </p:cNvPr>
                    <p:cNvCxnSpPr>
                      <a:cxnSpLocks/>
                    </p:cNvCxnSpPr>
                    <p:nvPr/>
                  </p:nvCxnSpPr>
                  <p:spPr>
                    <a:xfrm>
                      <a:off x="825498" y="1424679"/>
                      <a:ext cx="1369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77" name="Group 76">
                  <a:extLst>
                    <a:ext uri="{FF2B5EF4-FFF2-40B4-BE49-F238E27FC236}">
                      <a16:creationId xmlns:a16="http://schemas.microsoft.com/office/drawing/2014/main" id="{D1A36865-3F6E-478C-A9E3-0018768DD374}"/>
                    </a:ext>
                  </a:extLst>
                </p:cNvPr>
                <p:cNvGrpSpPr/>
                <p:nvPr/>
              </p:nvGrpSpPr>
              <p:grpSpPr>
                <a:xfrm flipV="1">
                  <a:off x="7861988" y="3996378"/>
                  <a:ext cx="136912" cy="1815683"/>
                  <a:chOff x="825498" y="1370533"/>
                  <a:chExt cx="136911" cy="1631818"/>
                </a:xfrm>
              </p:grpSpPr>
              <p:cxnSp>
                <p:nvCxnSpPr>
                  <p:cNvPr id="81" name="Straight Connector 80">
                    <a:extLst>
                      <a:ext uri="{FF2B5EF4-FFF2-40B4-BE49-F238E27FC236}">
                        <a16:creationId xmlns:a16="http://schemas.microsoft.com/office/drawing/2014/main" id="{E32F6EFF-F4FD-4350-A59A-A470C9FC7E45}"/>
                      </a:ext>
                    </a:extLst>
                  </p:cNvPr>
                  <p:cNvCxnSpPr>
                    <a:cxnSpLocks/>
                  </p:cNvCxnSpPr>
                  <p:nvPr/>
                </p:nvCxnSpPr>
                <p:spPr>
                  <a:xfrm flipV="1">
                    <a:off x="837450" y="1370533"/>
                    <a:ext cx="0" cy="163181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C0E5365-3BC3-4F34-9728-0494E308F629}"/>
                      </a:ext>
                    </a:extLst>
                  </p:cNvPr>
                  <p:cNvCxnSpPr>
                    <a:cxnSpLocks/>
                  </p:cNvCxnSpPr>
                  <p:nvPr/>
                </p:nvCxnSpPr>
                <p:spPr>
                  <a:xfrm>
                    <a:off x="825498" y="1388461"/>
                    <a:ext cx="13691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a16="http://schemas.microsoft.com/office/drawing/2014/main" id="{546738C5-EBB6-4682-A69A-7C631DA6D950}"/>
                    </a:ext>
                  </a:extLst>
                </p:cNvPr>
                <p:cNvSpPr txBox="1"/>
                <p:nvPr/>
              </p:nvSpPr>
              <p:spPr>
                <a:xfrm>
                  <a:off x="3392172" y="5604259"/>
                  <a:ext cx="3885662" cy="409854"/>
                </a:xfrm>
                <a:prstGeom prst="rect">
                  <a:avLst/>
                </a:prstGeom>
                <a:noFill/>
              </p:spPr>
              <p:txBody>
                <a:bodyPr wrap="square" lIns="91440" tIns="45720" rIns="91440" bIns="45720" rtlCol="0" anchor="t">
                  <a:spAutoFit/>
                </a:bodyPr>
                <a:lstStyle/>
                <a:p>
                  <a:r>
                    <a:rPr lang="en-US" sz="1600" b="1" i="1" dirty="0">
                      <a:solidFill>
                        <a:schemeClr val="accent6">
                          <a:lumMod val="50000"/>
                        </a:schemeClr>
                      </a:solidFill>
                    </a:rPr>
                    <a:t>QLC Written Feedback, N=7</a:t>
                  </a:r>
                  <a:endParaRPr lang="en-US" sz="1600" i="1" dirty="0">
                    <a:solidFill>
                      <a:schemeClr val="accent6">
                        <a:lumMod val="50000"/>
                      </a:schemeClr>
                    </a:solidFill>
                    <a:cs typeface="Calibri"/>
                  </a:endParaRPr>
                </a:p>
              </p:txBody>
            </p:sp>
            <p:sp>
              <p:nvSpPr>
                <p:cNvPr id="70" name="TextBox 69">
                  <a:extLst>
                    <a:ext uri="{FF2B5EF4-FFF2-40B4-BE49-F238E27FC236}">
                      <a16:creationId xmlns:a16="http://schemas.microsoft.com/office/drawing/2014/main" id="{E6AE865A-FB04-4225-B673-248423B02696}"/>
                    </a:ext>
                  </a:extLst>
                </p:cNvPr>
                <p:cNvSpPr txBox="1"/>
                <p:nvPr/>
              </p:nvSpPr>
              <p:spPr>
                <a:xfrm>
                  <a:off x="950187" y="1164501"/>
                  <a:ext cx="3039735" cy="703625"/>
                </a:xfrm>
                <a:prstGeom prst="rect">
                  <a:avLst/>
                </a:prstGeom>
                <a:noFill/>
              </p:spPr>
              <p:txBody>
                <a:bodyPr wrap="square" lIns="91440" tIns="45720" rIns="91440" bIns="45720" rtlCol="0" anchor="t">
                  <a:spAutoFit/>
                </a:bodyPr>
                <a:lstStyle/>
                <a:p>
                  <a:r>
                    <a:rPr lang="en-US" sz="1600" b="1" i="1" dirty="0">
                      <a:solidFill>
                        <a:schemeClr val="accent6">
                          <a:lumMod val="50000"/>
                        </a:schemeClr>
                      </a:solidFill>
                    </a:rPr>
                    <a:t>Concept Test MASP/MDE, N=4</a:t>
                  </a:r>
                  <a:endParaRPr lang="en-US" sz="1600" i="1" dirty="0">
                    <a:solidFill>
                      <a:schemeClr val="accent6">
                        <a:lumMod val="50000"/>
                      </a:schemeClr>
                    </a:solidFill>
                    <a:cs typeface="Calibri"/>
                  </a:endParaRPr>
                </a:p>
              </p:txBody>
            </p:sp>
            <p:sp>
              <p:nvSpPr>
                <p:cNvPr id="71" name="TextBox 70">
                  <a:extLst>
                    <a:ext uri="{FF2B5EF4-FFF2-40B4-BE49-F238E27FC236}">
                      <a16:creationId xmlns:a16="http://schemas.microsoft.com/office/drawing/2014/main" id="{02713B78-148B-4821-B2D6-F3AA62592BE0}"/>
                    </a:ext>
                  </a:extLst>
                </p:cNvPr>
                <p:cNvSpPr txBox="1"/>
                <p:nvPr/>
              </p:nvSpPr>
              <p:spPr>
                <a:xfrm>
                  <a:off x="3951249" y="5231306"/>
                  <a:ext cx="4123520" cy="409853"/>
                </a:xfrm>
                <a:prstGeom prst="rect">
                  <a:avLst/>
                </a:prstGeom>
                <a:noFill/>
              </p:spPr>
              <p:txBody>
                <a:bodyPr wrap="square" lIns="91440" tIns="45720" rIns="91440" bIns="45720" rtlCol="0" anchor="t">
                  <a:spAutoFit/>
                </a:bodyPr>
                <a:lstStyle/>
                <a:p>
                  <a:r>
                    <a:rPr lang="en-US" sz="1600" b="1" i="1" dirty="0">
                      <a:solidFill>
                        <a:schemeClr val="accent6">
                          <a:lumMod val="50000"/>
                        </a:schemeClr>
                      </a:solidFill>
                    </a:rPr>
                    <a:t>QLC Focus Group, N=10</a:t>
                  </a:r>
                  <a:endParaRPr lang="en-US" sz="1600" i="1" dirty="0">
                    <a:solidFill>
                      <a:schemeClr val="accent6">
                        <a:lumMod val="50000"/>
                      </a:schemeClr>
                    </a:solidFill>
                    <a:cs typeface="Calibri"/>
                  </a:endParaRPr>
                </a:p>
              </p:txBody>
            </p:sp>
            <p:sp>
              <p:nvSpPr>
                <p:cNvPr id="72" name="TextBox 71">
                  <a:extLst>
                    <a:ext uri="{FF2B5EF4-FFF2-40B4-BE49-F238E27FC236}">
                      <a16:creationId xmlns:a16="http://schemas.microsoft.com/office/drawing/2014/main" id="{2400802B-F0EA-4C8D-A148-92A4A68A6E07}"/>
                    </a:ext>
                  </a:extLst>
                </p:cNvPr>
                <p:cNvSpPr txBox="1"/>
                <p:nvPr/>
              </p:nvSpPr>
              <p:spPr>
                <a:xfrm>
                  <a:off x="6255162" y="1516633"/>
                  <a:ext cx="3039735" cy="409853"/>
                </a:xfrm>
                <a:prstGeom prst="rect">
                  <a:avLst/>
                </a:prstGeom>
                <a:noFill/>
              </p:spPr>
              <p:txBody>
                <a:bodyPr wrap="square" rtlCol="0">
                  <a:spAutoFit/>
                </a:bodyPr>
                <a:lstStyle/>
                <a:p>
                  <a:endParaRPr lang="en-US" sz="1600" i="1">
                    <a:solidFill>
                      <a:schemeClr val="accent6">
                        <a:lumMod val="50000"/>
                      </a:schemeClr>
                    </a:solidFill>
                  </a:endParaRPr>
                </a:p>
              </p:txBody>
            </p:sp>
            <p:sp>
              <p:nvSpPr>
                <p:cNvPr id="73" name="TextBox 72">
                  <a:extLst>
                    <a:ext uri="{FF2B5EF4-FFF2-40B4-BE49-F238E27FC236}">
                      <a16:creationId xmlns:a16="http://schemas.microsoft.com/office/drawing/2014/main" id="{E87BC2BF-DDF7-484D-9A55-D590355C2A77}"/>
                    </a:ext>
                  </a:extLst>
                </p:cNvPr>
                <p:cNvSpPr txBox="1"/>
                <p:nvPr/>
              </p:nvSpPr>
              <p:spPr>
                <a:xfrm>
                  <a:off x="5170632" y="782954"/>
                  <a:ext cx="5735124" cy="409854"/>
                </a:xfrm>
                <a:prstGeom prst="rect">
                  <a:avLst/>
                </a:prstGeom>
                <a:noFill/>
              </p:spPr>
              <p:txBody>
                <a:bodyPr wrap="square" lIns="91440" tIns="45720" rIns="91440" bIns="45720" rtlCol="0" anchor="t">
                  <a:spAutoFit/>
                </a:bodyPr>
                <a:lstStyle/>
                <a:p>
                  <a:r>
                    <a:rPr lang="en-US" sz="1600" b="1" i="1" dirty="0">
                      <a:solidFill>
                        <a:schemeClr val="accent6">
                          <a:lumMod val="50000"/>
                        </a:schemeClr>
                      </a:solidFill>
                    </a:rPr>
                    <a:t>Publish V.3 MASP Webinar w/ LARA  </a:t>
                  </a:r>
                  <a:endParaRPr lang="en-US" sz="1600" i="1" dirty="0">
                    <a:solidFill>
                      <a:schemeClr val="accent6">
                        <a:lumMod val="50000"/>
                      </a:schemeClr>
                    </a:solidFill>
                    <a:cs typeface="Calibri"/>
                  </a:endParaRPr>
                </a:p>
              </p:txBody>
            </p:sp>
            <p:sp>
              <p:nvSpPr>
                <p:cNvPr id="75" name="TextBox 74">
                  <a:extLst>
                    <a:ext uri="{FF2B5EF4-FFF2-40B4-BE49-F238E27FC236}">
                      <a16:creationId xmlns:a16="http://schemas.microsoft.com/office/drawing/2014/main" id="{49903745-C982-44E3-BCAA-3BCA9E450FA2}"/>
                    </a:ext>
                  </a:extLst>
                </p:cNvPr>
                <p:cNvSpPr txBox="1"/>
                <p:nvPr/>
              </p:nvSpPr>
              <p:spPr>
                <a:xfrm>
                  <a:off x="7970960" y="5592056"/>
                  <a:ext cx="3951310" cy="407362"/>
                </a:xfrm>
                <a:prstGeom prst="rect">
                  <a:avLst/>
                </a:prstGeom>
                <a:noFill/>
              </p:spPr>
              <p:txBody>
                <a:bodyPr wrap="square" lIns="91440" tIns="45720" rIns="91440" bIns="45720" rtlCol="0" anchor="t">
                  <a:spAutoFit/>
                </a:bodyPr>
                <a:lstStyle/>
                <a:p>
                  <a:r>
                    <a:rPr lang="en-US" sz="1600" b="1" i="1" dirty="0">
                      <a:solidFill>
                        <a:schemeClr val="accent6">
                          <a:lumMod val="50000"/>
                        </a:schemeClr>
                      </a:solidFill>
                    </a:rPr>
                    <a:t>QLC Written Feedback, N=5</a:t>
                  </a:r>
                  <a:endParaRPr lang="en-US" sz="1600" i="1" dirty="0">
                    <a:solidFill>
                      <a:schemeClr val="accent6">
                        <a:lumMod val="50000"/>
                      </a:schemeClr>
                    </a:solidFill>
                    <a:cs typeface="Calibri"/>
                  </a:endParaRPr>
                </a:p>
              </p:txBody>
            </p:sp>
          </p:grpSp>
          <p:cxnSp>
            <p:nvCxnSpPr>
              <p:cNvPr id="56" name="Straight Connector 55">
                <a:extLst>
                  <a:ext uri="{FF2B5EF4-FFF2-40B4-BE49-F238E27FC236}">
                    <a16:creationId xmlns:a16="http://schemas.microsoft.com/office/drawing/2014/main" id="{70EAF7D5-E2F0-4576-A5B2-8181BBE720EE}"/>
                  </a:ext>
                </a:extLst>
              </p:cNvPr>
              <p:cNvCxnSpPr/>
              <p:nvPr/>
            </p:nvCxnSpPr>
            <p:spPr>
              <a:xfrm>
                <a:off x="2160535" y="3429000"/>
                <a:ext cx="876300" cy="0"/>
              </a:xfrm>
              <a:prstGeom prst="line">
                <a:avLst/>
              </a:prstGeom>
              <a:ln w="19050" cap="flat" cmpd="sng" algn="ctr">
                <a:solidFill>
                  <a:schemeClr val="accent5">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7" name="Straight Connector 56">
                <a:extLst>
                  <a:ext uri="{FF2B5EF4-FFF2-40B4-BE49-F238E27FC236}">
                    <a16:creationId xmlns:a16="http://schemas.microsoft.com/office/drawing/2014/main" id="{48FE2EF5-DF15-4C9F-A601-814B9F60EEDA}"/>
                  </a:ext>
                </a:extLst>
              </p:cNvPr>
              <p:cNvCxnSpPr>
                <a:cxnSpLocks/>
              </p:cNvCxnSpPr>
              <p:nvPr/>
            </p:nvCxnSpPr>
            <p:spPr>
              <a:xfrm>
                <a:off x="4576476" y="3429000"/>
                <a:ext cx="824930" cy="0"/>
              </a:xfrm>
              <a:prstGeom prst="line">
                <a:avLst/>
              </a:prstGeom>
              <a:ln w="19050" cap="flat" cmpd="sng" algn="ctr">
                <a:solidFill>
                  <a:schemeClr val="accent5">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8" name="Straight Connector 57">
                <a:extLst>
                  <a:ext uri="{FF2B5EF4-FFF2-40B4-BE49-F238E27FC236}">
                    <a16:creationId xmlns:a16="http://schemas.microsoft.com/office/drawing/2014/main" id="{DFE37D03-A31F-441E-BA5A-494E50170584}"/>
                  </a:ext>
                </a:extLst>
              </p:cNvPr>
              <p:cNvCxnSpPr>
                <a:cxnSpLocks/>
              </p:cNvCxnSpPr>
              <p:nvPr/>
            </p:nvCxnSpPr>
            <p:spPr>
              <a:xfrm flipV="1">
                <a:off x="6911733" y="3427720"/>
                <a:ext cx="793593" cy="1280"/>
              </a:xfrm>
              <a:prstGeom prst="line">
                <a:avLst/>
              </a:prstGeom>
              <a:ln w="19050" cap="flat" cmpd="sng" algn="ctr">
                <a:solidFill>
                  <a:schemeClr val="accent5">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9" name="Straight Connector 58">
                <a:extLst>
                  <a:ext uri="{FF2B5EF4-FFF2-40B4-BE49-F238E27FC236}">
                    <a16:creationId xmlns:a16="http://schemas.microsoft.com/office/drawing/2014/main" id="{5035D896-F8BA-45B6-A19E-E0E47CAAE8C9}"/>
                  </a:ext>
                </a:extLst>
              </p:cNvPr>
              <p:cNvCxnSpPr>
                <a:cxnSpLocks/>
              </p:cNvCxnSpPr>
              <p:nvPr/>
            </p:nvCxnSpPr>
            <p:spPr>
              <a:xfrm>
                <a:off x="9224275" y="3426911"/>
                <a:ext cx="690910" cy="0"/>
              </a:xfrm>
              <a:prstGeom prst="line">
                <a:avLst/>
              </a:prstGeom>
              <a:ln w="19050" cap="flat" cmpd="sng" algn="ctr">
                <a:solidFill>
                  <a:schemeClr val="accent5">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cxnSp>
          <p:nvCxnSpPr>
            <p:cNvPr id="114" name="Straight Connector 113">
              <a:extLst>
                <a:ext uri="{FF2B5EF4-FFF2-40B4-BE49-F238E27FC236}">
                  <a16:creationId xmlns:a16="http://schemas.microsoft.com/office/drawing/2014/main" id="{F00BAED0-F750-4364-B95C-3B76C78F8282}"/>
                </a:ext>
              </a:extLst>
            </p:cNvPr>
            <p:cNvCxnSpPr>
              <a:cxnSpLocks/>
            </p:cNvCxnSpPr>
            <p:nvPr/>
          </p:nvCxnSpPr>
          <p:spPr>
            <a:xfrm flipV="1">
              <a:off x="5377852" y="2125260"/>
              <a:ext cx="0" cy="88799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ADF203D-82DD-4513-960F-7FA45B88BEA2}"/>
                </a:ext>
              </a:extLst>
            </p:cNvPr>
            <p:cNvCxnSpPr>
              <a:cxnSpLocks/>
            </p:cNvCxnSpPr>
            <p:nvPr/>
          </p:nvCxnSpPr>
          <p:spPr>
            <a:xfrm>
              <a:off x="5373034" y="2134832"/>
              <a:ext cx="10464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BD86CF70-98BE-4B1A-AB1D-8B42DD657DD4}"/>
                </a:ext>
              </a:extLst>
            </p:cNvPr>
            <p:cNvSpPr txBox="1"/>
            <p:nvPr/>
          </p:nvSpPr>
          <p:spPr>
            <a:xfrm>
              <a:off x="5473933" y="1768144"/>
              <a:ext cx="3358199" cy="584775"/>
            </a:xfrm>
            <a:prstGeom prst="rect">
              <a:avLst/>
            </a:prstGeom>
            <a:noFill/>
          </p:spPr>
          <p:txBody>
            <a:bodyPr wrap="square" lIns="91440" tIns="45720" rIns="91440" bIns="45720" rtlCol="0" anchor="t">
              <a:spAutoFit/>
            </a:bodyPr>
            <a:lstStyle/>
            <a:p>
              <a:r>
                <a:rPr lang="en-US" sz="1600" b="1" i="1" dirty="0">
                  <a:solidFill>
                    <a:schemeClr val="accent6">
                      <a:lumMod val="50000"/>
                    </a:schemeClr>
                  </a:solidFill>
                </a:rPr>
                <a:t>Program Leader Written Promising Practices, N=10</a:t>
              </a:r>
              <a:endParaRPr lang="en-US" sz="1600" i="1" dirty="0">
                <a:solidFill>
                  <a:schemeClr val="accent6">
                    <a:lumMod val="50000"/>
                  </a:schemeClr>
                </a:solidFill>
                <a:cs typeface="Calibri"/>
              </a:endParaRPr>
            </a:p>
          </p:txBody>
        </p:sp>
      </p:grpSp>
      <p:cxnSp>
        <p:nvCxnSpPr>
          <p:cNvPr id="4" name="Straight Connector 3">
            <a:extLst>
              <a:ext uri="{FF2B5EF4-FFF2-40B4-BE49-F238E27FC236}">
                <a16:creationId xmlns:a16="http://schemas.microsoft.com/office/drawing/2014/main" id="{83A75009-DB07-4048-84A6-AB6EAD16A5E7}"/>
              </a:ext>
            </a:extLst>
          </p:cNvPr>
          <p:cNvCxnSpPr>
            <a:cxnSpLocks/>
          </p:cNvCxnSpPr>
          <p:nvPr/>
        </p:nvCxnSpPr>
        <p:spPr>
          <a:xfrm flipV="1">
            <a:off x="5864789" y="2575026"/>
            <a:ext cx="9292" cy="49769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0966A83-7846-4117-8926-4BD63B3FD43A}"/>
              </a:ext>
            </a:extLst>
          </p:cNvPr>
          <p:cNvCxnSpPr>
            <a:cxnSpLocks/>
          </p:cNvCxnSpPr>
          <p:nvPr/>
        </p:nvCxnSpPr>
        <p:spPr>
          <a:xfrm>
            <a:off x="5850679" y="2575306"/>
            <a:ext cx="10464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59ED780-943B-4C78-8F9B-F009759E8262}"/>
              </a:ext>
            </a:extLst>
          </p:cNvPr>
          <p:cNvSpPr txBox="1"/>
          <p:nvPr/>
        </p:nvSpPr>
        <p:spPr>
          <a:xfrm>
            <a:off x="5971444" y="2375096"/>
            <a:ext cx="3358199" cy="584775"/>
          </a:xfrm>
          <a:prstGeom prst="rect">
            <a:avLst/>
          </a:prstGeom>
          <a:noFill/>
        </p:spPr>
        <p:txBody>
          <a:bodyPr wrap="square" lIns="91440" tIns="45720" rIns="91440" bIns="45720" rtlCol="0" anchor="t">
            <a:spAutoFit/>
          </a:bodyPr>
          <a:lstStyle/>
          <a:p>
            <a:r>
              <a:rPr lang="en-US" sz="1600" b="1" i="1" dirty="0">
                <a:solidFill>
                  <a:schemeClr val="accent6">
                    <a:lumMod val="50000"/>
                  </a:schemeClr>
                </a:solidFill>
              </a:rPr>
              <a:t>Program Leader Interviews and focus groups, N=10</a:t>
            </a:r>
            <a:endParaRPr lang="en-US" sz="1600" i="1" dirty="0">
              <a:solidFill>
                <a:schemeClr val="accent6">
                  <a:lumMod val="50000"/>
                </a:schemeClr>
              </a:solidFill>
              <a:cs typeface="Calibri"/>
            </a:endParaRPr>
          </a:p>
        </p:txBody>
      </p:sp>
    </p:spTree>
    <p:extLst>
      <p:ext uri="{BB962C8B-B14F-4D97-AF65-F5344CB8AC3E}">
        <p14:creationId xmlns:p14="http://schemas.microsoft.com/office/powerpoint/2010/main" val="1018097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2DE9-0EE9-4F2D-BDBF-A2F172CF3073}"/>
              </a:ext>
            </a:extLst>
          </p:cNvPr>
          <p:cNvSpPr>
            <a:spLocks noGrp="1"/>
          </p:cNvSpPr>
          <p:nvPr>
            <p:ph type="title"/>
          </p:nvPr>
        </p:nvSpPr>
        <p:spPr/>
        <p:txBody>
          <a:bodyPr/>
          <a:lstStyle/>
          <a:p>
            <a:r>
              <a:rPr lang="en-US" dirty="0"/>
              <a:t>Language Updates</a:t>
            </a:r>
          </a:p>
        </p:txBody>
      </p:sp>
      <p:cxnSp>
        <p:nvCxnSpPr>
          <p:cNvPr id="111" name="Straight Connector 110">
            <a:extLst>
              <a:ext uri="{FF2B5EF4-FFF2-40B4-BE49-F238E27FC236}">
                <a16:creationId xmlns:a16="http://schemas.microsoft.com/office/drawing/2014/main" id="{C619FA9B-BEAE-49FE-9DE7-814320E2480C}"/>
              </a:ext>
            </a:extLst>
          </p:cNvPr>
          <p:cNvCxnSpPr>
            <a:cxnSpLocks/>
          </p:cNvCxnSpPr>
          <p:nvPr/>
        </p:nvCxnSpPr>
        <p:spPr>
          <a:xfrm>
            <a:off x="965409" y="1431964"/>
            <a:ext cx="11823550" cy="0"/>
          </a:xfrm>
          <a:prstGeom prst="line">
            <a:avLst/>
          </a:prstGeom>
          <a:ln w="19050">
            <a:solidFill>
              <a:schemeClr val="accent4">
                <a:lumMod val="60000"/>
                <a:lumOff val="40000"/>
              </a:schemeClr>
            </a:solidFill>
          </a:ln>
        </p:spPr>
        <p:style>
          <a:lnRef idx="1">
            <a:schemeClr val="accent5"/>
          </a:lnRef>
          <a:fillRef idx="0">
            <a:schemeClr val="accent5"/>
          </a:fillRef>
          <a:effectRef idx="0">
            <a:schemeClr val="accent5"/>
          </a:effectRef>
          <a:fontRef idx="minor">
            <a:schemeClr val="tx1"/>
          </a:fontRef>
        </p:style>
      </p:cxnSp>
      <p:sp>
        <p:nvSpPr>
          <p:cNvPr id="3" name="Rectangle 2">
            <a:extLst>
              <a:ext uri="{FF2B5EF4-FFF2-40B4-BE49-F238E27FC236}">
                <a16:creationId xmlns:a16="http://schemas.microsoft.com/office/drawing/2014/main" id="{4CF11312-EB75-48BE-8832-98ABDBCBD462}"/>
              </a:ext>
            </a:extLst>
          </p:cNvPr>
          <p:cNvSpPr/>
          <p:nvPr/>
        </p:nvSpPr>
        <p:spPr>
          <a:xfrm>
            <a:off x="838200" y="1843234"/>
            <a:ext cx="10441446" cy="4235903"/>
          </a:xfrm>
          <a:prstGeom prst="rect">
            <a:avLst/>
          </a:prstGeom>
        </p:spPr>
        <p:txBody>
          <a:bodyPr wrap="square" lIns="91440" tIns="45720" rIns="91440" bIns="45720" anchor="t">
            <a:spAutoFit/>
          </a:bodyPr>
          <a:lstStyle/>
          <a:p>
            <a:pPr marL="285750" indent="-285750">
              <a:buFont typeface="Arial"/>
              <a:buChar char="•"/>
            </a:pPr>
            <a:r>
              <a:rPr lang="en-US" b="1" i="1" dirty="0">
                <a:ea typeface="+mn-lt"/>
                <a:cs typeface="+mn-lt"/>
              </a:rPr>
              <a:t>Out of school time (OST)</a:t>
            </a:r>
            <a:r>
              <a:rPr lang="en-US" dirty="0">
                <a:ea typeface="+mn-lt"/>
                <a:cs typeface="+mn-lt"/>
              </a:rPr>
              <a:t> will replace afterschool - except when it is associated with an organization (MASP) </a:t>
            </a:r>
            <a:endParaRPr lang="en-US" dirty="0">
              <a:cs typeface="Calibri" panose="020F0502020204030204"/>
            </a:endParaRPr>
          </a:p>
          <a:p>
            <a:endParaRPr lang="en-US" dirty="0">
              <a:cs typeface="Calibri" panose="020F0502020204030204"/>
            </a:endParaRPr>
          </a:p>
          <a:p>
            <a:pPr marL="285750" indent="-285750">
              <a:buFont typeface="Arial"/>
              <a:buChar char="•"/>
            </a:pPr>
            <a:r>
              <a:rPr lang="en-US" b="1" i="1" dirty="0">
                <a:cs typeface="Calibri" panose="020F0502020204030204"/>
              </a:rPr>
              <a:t>Individual learning environment</a:t>
            </a:r>
            <a:r>
              <a:rPr lang="en-US" dirty="0">
                <a:cs typeface="Calibri" panose="020F0502020204030204"/>
              </a:rPr>
              <a:t> will be used in replace of household to identify the context in which the student participates in afterschool services. </a:t>
            </a:r>
          </a:p>
          <a:p>
            <a:pPr>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a:buChar char="•"/>
            </a:pPr>
            <a:r>
              <a:rPr lang="en-US" dirty="0">
                <a:ea typeface="+mn-lt"/>
                <a:cs typeface="+mn-lt"/>
              </a:rPr>
              <a:t>Include </a:t>
            </a:r>
            <a:r>
              <a:rPr lang="en-US" b="1" dirty="0">
                <a:ea typeface="+mn-lt"/>
                <a:cs typeface="+mn-lt"/>
              </a:rPr>
              <a:t>c</a:t>
            </a:r>
            <a:r>
              <a:rPr lang="en-US" b="1" i="1" dirty="0">
                <a:ea typeface="+mn-lt"/>
                <a:cs typeface="+mn-lt"/>
              </a:rPr>
              <a:t>aregiver with family: </a:t>
            </a:r>
            <a:r>
              <a:rPr lang="en-US" dirty="0">
                <a:ea typeface="+mn-lt"/>
                <a:cs typeface="+mn-lt"/>
              </a:rPr>
              <a:t>For afterschool people, "caregivers" are the (not necessarily parent) adults who are responsible for the child while the afterschool is interacting with them. </a:t>
            </a:r>
            <a:br>
              <a:rPr lang="en-US" dirty="0">
                <a:ea typeface="+mn-lt"/>
                <a:cs typeface="+mn-lt"/>
              </a:rPr>
            </a:br>
            <a:endParaRPr lang="en-US" dirty="0">
              <a:ea typeface="+mn-lt"/>
              <a:cs typeface="+mn-lt"/>
            </a:endParaRPr>
          </a:p>
          <a:p>
            <a:pPr marL="742950" lvl="1" indent="-285750">
              <a:buFont typeface="Arial"/>
              <a:buChar char="•"/>
            </a:pPr>
            <a:r>
              <a:rPr lang="en-US" dirty="0">
                <a:ea typeface="+mn-lt"/>
                <a:cs typeface="+mn-lt"/>
              </a:rPr>
              <a:t>Example: Domain I.  Family and Caregiver Centered Engagement</a:t>
            </a:r>
            <a:endParaRPr lang="en-US" dirty="0">
              <a:cs typeface="Calibri"/>
            </a:endParaRPr>
          </a:p>
          <a:p>
            <a:pPr marL="742950" lvl="1" indent="-285750">
              <a:buFont typeface="Arial"/>
              <a:buChar char="•"/>
            </a:pPr>
            <a:r>
              <a:rPr lang="en-US" dirty="0">
                <a:ea typeface="+mn-lt"/>
                <a:cs typeface="+mn-lt"/>
              </a:rPr>
              <a:t>Exception: Standard 2. Use Family-Centered Approaches - This one does not include caregiver because family-centered is a term of art that also includes custodial folks, parent or otherwise.</a:t>
            </a:r>
          </a:p>
          <a:p>
            <a:pPr marL="285750" indent="-285750">
              <a:buFont typeface="Arial"/>
              <a:buChar char="•"/>
            </a:pPr>
            <a:endParaRPr lang="en-US" b="1" i="1" dirty="0">
              <a:ea typeface="+mn-lt"/>
              <a:cs typeface="+mn-lt"/>
            </a:endParaRPr>
          </a:p>
          <a:p>
            <a:pPr marL="285750" indent="-285750">
              <a:buFont typeface="Arial"/>
              <a:buChar char="•"/>
            </a:pPr>
            <a:r>
              <a:rPr lang="en-US" b="1" i="1" dirty="0">
                <a:ea typeface="+mn-lt"/>
                <a:cs typeface="+mn-lt"/>
              </a:rPr>
              <a:t>Caregiver</a:t>
            </a:r>
            <a:r>
              <a:rPr lang="en-US" dirty="0">
                <a:ea typeface="+mn-lt"/>
                <a:cs typeface="+mn-lt"/>
              </a:rPr>
              <a:t> will replace parents </a:t>
            </a:r>
          </a:p>
          <a:p>
            <a:endParaRPr lang="en-US" sz="1600" dirty="0">
              <a:ea typeface="+mn-lt"/>
              <a:cs typeface="+mn-lt"/>
            </a:endParaRPr>
          </a:p>
        </p:txBody>
      </p:sp>
    </p:spTree>
    <p:extLst>
      <p:ext uri="{BB962C8B-B14F-4D97-AF65-F5344CB8AC3E}">
        <p14:creationId xmlns:p14="http://schemas.microsoft.com/office/powerpoint/2010/main" val="1966354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694CC8-4FDB-49DA-95E8-875292C256B1}"/>
              </a:ext>
            </a:extLst>
          </p:cNvPr>
          <p:cNvSpPr>
            <a:spLocks noGrp="1"/>
          </p:cNvSpPr>
          <p:nvPr>
            <p:ph type="title"/>
          </p:nvPr>
        </p:nvSpPr>
        <p:spPr>
          <a:xfrm>
            <a:off x="838200" y="365125"/>
            <a:ext cx="3365326" cy="4832850"/>
          </a:xfrm>
        </p:spPr>
        <p:txBody>
          <a:bodyPr/>
          <a:lstStyle/>
          <a:p>
            <a:r>
              <a:rPr lang="en-US"/>
              <a:t>Promising </a:t>
            </a:r>
            <a:r>
              <a:rPr lang="en-US" dirty="0"/>
              <a:t>Practices </a:t>
            </a:r>
            <a:endParaRPr lang="en-US" dirty="0">
              <a:cs typeface="Calibri Light"/>
            </a:endParaRPr>
          </a:p>
        </p:txBody>
      </p:sp>
      <p:cxnSp>
        <p:nvCxnSpPr>
          <p:cNvPr id="12" name="Straight Connector 11">
            <a:extLst>
              <a:ext uri="{FF2B5EF4-FFF2-40B4-BE49-F238E27FC236}">
                <a16:creationId xmlns:a16="http://schemas.microsoft.com/office/drawing/2014/main" id="{5BFCD837-1EF1-487A-80E1-AE409FB155E0}"/>
              </a:ext>
            </a:extLst>
          </p:cNvPr>
          <p:cNvCxnSpPr>
            <a:cxnSpLocks/>
          </p:cNvCxnSpPr>
          <p:nvPr/>
        </p:nvCxnSpPr>
        <p:spPr>
          <a:xfrm flipV="1">
            <a:off x="3932870" y="-181776"/>
            <a:ext cx="0" cy="8143876"/>
          </a:xfrm>
          <a:prstGeom prst="line">
            <a:avLst/>
          </a:prstGeom>
          <a:ln w="19050">
            <a:solidFill>
              <a:schemeClr val="accent4">
                <a:lumMod val="60000"/>
                <a:lumOff val="40000"/>
              </a:schemeClr>
            </a:solidFill>
          </a:ln>
        </p:spPr>
        <p:style>
          <a:lnRef idx="1">
            <a:schemeClr val="accent5"/>
          </a:lnRef>
          <a:fillRef idx="0">
            <a:schemeClr val="accent5"/>
          </a:fillRef>
          <a:effectRef idx="0">
            <a:schemeClr val="accent5"/>
          </a:effectRef>
          <a:fontRef idx="minor">
            <a:schemeClr val="tx1"/>
          </a:fontRef>
        </p:style>
      </p:cxnSp>
      <p:sp>
        <p:nvSpPr>
          <p:cNvPr id="3" name="Content Placeholder 2">
            <a:extLst>
              <a:ext uri="{FF2B5EF4-FFF2-40B4-BE49-F238E27FC236}">
                <a16:creationId xmlns:a16="http://schemas.microsoft.com/office/drawing/2014/main" id="{7914C586-DA27-47BC-B732-C866A560C3B3}"/>
              </a:ext>
            </a:extLst>
          </p:cNvPr>
          <p:cNvSpPr>
            <a:spLocks noGrp="1"/>
          </p:cNvSpPr>
          <p:nvPr>
            <p:ph sz="half" idx="2"/>
          </p:nvPr>
        </p:nvSpPr>
        <p:spPr>
          <a:xfrm>
            <a:off x="4460310" y="145049"/>
            <a:ext cx="7812065" cy="5426489"/>
          </a:xfrm>
        </p:spPr>
        <p:txBody>
          <a:bodyPr vert="horz" lIns="91440" tIns="45720" rIns="91440" bIns="45720" rtlCol="0" anchor="t">
            <a:noAutofit/>
          </a:bodyPr>
          <a:lstStyle/>
          <a:p>
            <a:pPr marL="0" indent="0">
              <a:buNone/>
            </a:pPr>
            <a:r>
              <a:rPr lang="en-US" sz="2000" b="1" dirty="0">
                <a:ea typeface="+mn-lt"/>
                <a:cs typeface="+mn-lt"/>
              </a:rPr>
              <a:t>Modeling Skills. Program staff explicitly and intentionally model and promote children’s use of socio-emotional skills (e.g., emotion management, teamwork, initiative, problem solving, empathy, responsibility) during distance programming.  </a:t>
            </a:r>
            <a:br>
              <a:rPr lang="en-US" sz="2000" b="1" dirty="0">
                <a:ea typeface="+mn-lt"/>
                <a:cs typeface="+mn-lt"/>
              </a:rPr>
            </a:br>
            <a:endParaRPr lang="en-US" sz="2000" b="1">
              <a:cs typeface="Calibri" panose="020F0502020204030204"/>
            </a:endParaRPr>
          </a:p>
          <a:p>
            <a:r>
              <a:rPr lang="en-US" sz="2000" dirty="0">
                <a:ea typeface="+mn-lt"/>
                <a:cs typeface="+mn-lt"/>
              </a:rPr>
              <a:t>SEL activities are intentionally put into each of our activity boxes. Two staff attend each virtual meeting to model skills while facilitating activities and conversations. Especially in the middle school groups, we model more delicate topics, like mental health. One of our summer programming box themes is Mother Nurture, which is focused on modeling SEL skills through social and environmental activism. </a:t>
            </a:r>
            <a:endParaRPr lang="en-US" sz="2000"/>
          </a:p>
          <a:p>
            <a:endParaRPr lang="en-US" sz="2000"/>
          </a:p>
          <a:p>
            <a:r>
              <a:rPr lang="en-US" sz="2000" dirty="0">
                <a:ea typeface="+mn-lt"/>
                <a:cs typeface="+mn-lt"/>
              </a:rPr>
              <a:t>Staff talk with children about how we are all dealing with the feelings and emotions that we have right now, followed by lessons that revolve around healthy coping strategies. </a:t>
            </a:r>
            <a:endParaRPr lang="en-US" sz="2000"/>
          </a:p>
          <a:p>
            <a:endParaRPr lang="en-US" sz="2000"/>
          </a:p>
          <a:p>
            <a:r>
              <a:rPr lang="en-US" sz="2000" dirty="0">
                <a:ea typeface="+mn-lt"/>
                <a:cs typeface="+mn-lt"/>
              </a:rPr>
              <a:t>Staff do a warm-up where staff and children pick a planet that has a color and emotion words. We say what planet we are and why. It’s good for children because they can hear that even staff have hard days and are frustrated by not being able to socialize like we normally would or are sad because we also miss our friends. </a:t>
            </a:r>
            <a:endParaRPr lang="en-US" sz="2000"/>
          </a:p>
          <a:p>
            <a:endParaRPr lang="en-US" sz="2000"/>
          </a:p>
          <a:p>
            <a:endParaRPr lang="en-US" sz="2000" dirty="0">
              <a:cs typeface="Calibri"/>
            </a:endParaRPr>
          </a:p>
        </p:txBody>
      </p:sp>
    </p:spTree>
    <p:extLst>
      <p:ext uri="{BB962C8B-B14F-4D97-AF65-F5344CB8AC3E}">
        <p14:creationId xmlns:p14="http://schemas.microsoft.com/office/powerpoint/2010/main" val="337345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30CADA-3981-4C10-89C7-A277616C43B2}"/>
              </a:ext>
            </a:extLst>
          </p:cNvPr>
          <p:cNvSpPr>
            <a:spLocks noGrp="1"/>
          </p:cNvSpPr>
          <p:nvPr>
            <p:ph type="title"/>
          </p:nvPr>
        </p:nvSpPr>
        <p:spPr>
          <a:xfrm>
            <a:off x="838200" y="556995"/>
            <a:ext cx="10515600" cy="1133693"/>
          </a:xfrm>
        </p:spPr>
        <p:txBody>
          <a:bodyPr vert="horz" lIns="91440" tIns="45720" rIns="91440" bIns="45720" rtlCol="0" anchor="ctr">
            <a:normAutofit/>
          </a:bodyPr>
          <a:lstStyle/>
          <a:p>
            <a:r>
              <a:rPr lang="en-US" sz="5200" kern="1200">
                <a:solidFill>
                  <a:schemeClr val="tx1"/>
                </a:solidFill>
                <a:latin typeface="+mj-lt"/>
                <a:ea typeface="+mj-ea"/>
                <a:cs typeface="+mj-cs"/>
              </a:rPr>
              <a:t>Next Steps </a:t>
            </a:r>
          </a:p>
        </p:txBody>
      </p:sp>
      <p:graphicFrame>
        <p:nvGraphicFramePr>
          <p:cNvPr id="5" name="Content Placeholder 2">
            <a:extLst>
              <a:ext uri="{FF2B5EF4-FFF2-40B4-BE49-F238E27FC236}">
                <a16:creationId xmlns:a16="http://schemas.microsoft.com/office/drawing/2014/main" id="{5518D6FD-03B5-4BCB-92D2-07B01CE16229}"/>
              </a:ext>
            </a:extLst>
          </p:cNvPr>
          <p:cNvGraphicFramePr>
            <a:graphicFrameLocks noGrp="1"/>
          </p:cNvGraphicFramePr>
          <p:nvPr>
            <p:ph sz="half" idx="1"/>
            <p:extLst>
              <p:ext uri="{D42A27DB-BD31-4B8C-83A1-F6EECF244321}">
                <p14:modId xmlns:p14="http://schemas.microsoft.com/office/powerpoint/2010/main" val="7572991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478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118EA-6D81-42A6-8F2E-55505706116B}"/>
              </a:ext>
            </a:extLst>
          </p:cNvPr>
          <p:cNvSpPr>
            <a:spLocks noGrp="1"/>
          </p:cNvSpPr>
          <p:nvPr>
            <p:ph type="title"/>
          </p:nvPr>
        </p:nvSpPr>
        <p:spPr/>
        <p:txBody>
          <a:bodyPr/>
          <a:lstStyle/>
          <a:p>
            <a:r>
              <a:rPr lang="en-US" dirty="0">
                <a:cs typeface="Calibri Light"/>
              </a:rPr>
              <a:t>Rubrics - Michigan</a:t>
            </a:r>
            <a:endParaRPr lang="en-US" dirty="0"/>
          </a:p>
        </p:txBody>
      </p:sp>
      <p:pic>
        <p:nvPicPr>
          <p:cNvPr id="6" name="Content Placeholder 5">
            <a:extLst>
              <a:ext uri="{FF2B5EF4-FFF2-40B4-BE49-F238E27FC236}">
                <a16:creationId xmlns:a16="http://schemas.microsoft.com/office/drawing/2014/main" id="{7B3E990D-FFAB-484F-BA84-5F6FB8FBDF0A}"/>
              </a:ext>
            </a:extLst>
          </p:cNvPr>
          <p:cNvPicPr>
            <a:picLocks noGrp="1" noChangeAspect="1"/>
          </p:cNvPicPr>
          <p:nvPr>
            <p:ph idx="1"/>
          </p:nvPr>
        </p:nvPicPr>
        <p:blipFill>
          <a:blip r:embed="rId2"/>
          <a:stretch>
            <a:fillRect/>
          </a:stretch>
        </p:blipFill>
        <p:spPr>
          <a:xfrm>
            <a:off x="838200" y="1573325"/>
            <a:ext cx="10515600" cy="4185378"/>
          </a:xfrm>
          <a:prstGeom prst="rect">
            <a:avLst/>
          </a:prstGeom>
        </p:spPr>
      </p:pic>
    </p:spTree>
    <p:extLst>
      <p:ext uri="{BB962C8B-B14F-4D97-AF65-F5344CB8AC3E}">
        <p14:creationId xmlns:p14="http://schemas.microsoft.com/office/powerpoint/2010/main" val="590247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118EA-6D81-42A6-8F2E-55505706116B}"/>
              </a:ext>
            </a:extLst>
          </p:cNvPr>
          <p:cNvSpPr>
            <a:spLocks noGrp="1"/>
          </p:cNvSpPr>
          <p:nvPr>
            <p:ph type="title"/>
          </p:nvPr>
        </p:nvSpPr>
        <p:spPr/>
        <p:txBody>
          <a:bodyPr/>
          <a:lstStyle/>
          <a:p>
            <a:r>
              <a:rPr lang="en-US" dirty="0">
                <a:cs typeface="Calibri Light"/>
              </a:rPr>
              <a:t>Rubrics - BLOCS</a:t>
            </a:r>
            <a:endParaRPr lang="en-US" dirty="0"/>
          </a:p>
        </p:txBody>
      </p:sp>
      <p:pic>
        <p:nvPicPr>
          <p:cNvPr id="8" name="Content Placeholder 7">
            <a:extLst>
              <a:ext uri="{FF2B5EF4-FFF2-40B4-BE49-F238E27FC236}">
                <a16:creationId xmlns:a16="http://schemas.microsoft.com/office/drawing/2014/main" id="{6352FC05-D76D-4239-B360-47BF3FD7D3FE}"/>
              </a:ext>
            </a:extLst>
          </p:cNvPr>
          <p:cNvPicPr>
            <a:picLocks noGrp="1" noChangeAspect="1"/>
          </p:cNvPicPr>
          <p:nvPr>
            <p:ph idx="1"/>
          </p:nvPr>
        </p:nvPicPr>
        <p:blipFill>
          <a:blip r:embed="rId2"/>
          <a:stretch>
            <a:fillRect/>
          </a:stretch>
        </p:blipFill>
        <p:spPr>
          <a:xfrm>
            <a:off x="608013" y="1503815"/>
            <a:ext cx="10665132" cy="4338184"/>
          </a:xfrm>
          <a:prstGeom prst="rect">
            <a:avLst/>
          </a:prstGeom>
        </p:spPr>
      </p:pic>
    </p:spTree>
    <p:extLst>
      <p:ext uri="{BB962C8B-B14F-4D97-AF65-F5344CB8AC3E}">
        <p14:creationId xmlns:p14="http://schemas.microsoft.com/office/powerpoint/2010/main" val="2024873967"/>
      </p:ext>
    </p:extLst>
  </p:cSld>
  <p:clrMapOvr>
    <a:masterClrMapping/>
  </p:clrMapOvr>
</p:sld>
</file>

<file path=ppt/theme/theme1.xml><?xml version="1.0" encoding="utf-8"?>
<a:theme xmlns:a="http://schemas.openxmlformats.org/drawingml/2006/main" name="Office Theme">
  <a:themeElements>
    <a:clrScheme name="QTURn Colors">
      <a:dk1>
        <a:sysClr val="windowText" lastClr="000000"/>
      </a:dk1>
      <a:lt1>
        <a:sysClr val="window" lastClr="FFFFFF"/>
      </a:lt1>
      <a:dk2>
        <a:srgbClr val="38434A"/>
      </a:dk2>
      <a:lt2>
        <a:srgbClr val="E2E2E2"/>
      </a:lt2>
      <a:accent1>
        <a:srgbClr val="92D050"/>
      </a:accent1>
      <a:accent2>
        <a:srgbClr val="3ABC5F"/>
      </a:accent2>
      <a:accent3>
        <a:srgbClr val="0AA672"/>
      </a:accent3>
      <a:accent4>
        <a:srgbClr val="25B5B5"/>
      </a:accent4>
      <a:accent5>
        <a:srgbClr val="21B6DF"/>
      </a:accent5>
      <a:accent6>
        <a:srgbClr val="4F78DF"/>
      </a:accent6>
      <a:hlink>
        <a:srgbClr val="FF6600"/>
      </a:hlink>
      <a:folHlink>
        <a:srgbClr val="FF505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837ABBE83A8841895B351DED61CD9C" ma:contentTypeVersion="12" ma:contentTypeDescription="Create a new document." ma:contentTypeScope="" ma:versionID="2a84bfb21b09c239445805770b37951e">
  <xsd:schema xmlns:xsd="http://www.w3.org/2001/XMLSchema" xmlns:xs="http://www.w3.org/2001/XMLSchema" xmlns:p="http://schemas.microsoft.com/office/2006/metadata/properties" xmlns:ns3="954276f4-118a-4319-8fdf-8447f7af301d" xmlns:ns4="cafee7d4-7e7d-47f3-b145-89e972541cc2" targetNamespace="http://schemas.microsoft.com/office/2006/metadata/properties" ma:root="true" ma:fieldsID="8a48b7e7ebcbf09e83bf408076f41957" ns3:_="" ns4:_="">
    <xsd:import namespace="954276f4-118a-4319-8fdf-8447f7af301d"/>
    <xsd:import namespace="cafee7d4-7e7d-47f3-b145-89e972541cc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4276f4-118a-4319-8fdf-8447f7af30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fee7d4-7e7d-47f3-b145-89e972541cc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2674D7-9398-489B-9E10-2B1E54821F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4276f4-118a-4319-8fdf-8447f7af301d"/>
    <ds:schemaRef ds:uri="cafee7d4-7e7d-47f3-b145-89e972541c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BF8354-9781-4020-9A2B-FE7D23FDB151}">
  <ds:schemaRefs>
    <ds:schemaRef ds:uri="http://schemas.microsoft.com/office/2006/documentManagement/types"/>
    <ds:schemaRef ds:uri="http://schemas.microsoft.com/office/infopath/2007/PartnerControls"/>
    <ds:schemaRef ds:uri="954276f4-118a-4319-8fdf-8447f7af301d"/>
    <ds:schemaRef ds:uri="http://www.w3.org/XML/1998/namespace"/>
    <ds:schemaRef ds:uri="cafee7d4-7e7d-47f3-b145-89e972541cc2"/>
    <ds:schemaRef ds:uri="http://purl.org/dc/dcmitype/"/>
    <ds:schemaRef ds:uri="http://purl.org/dc/elements/1.1/"/>
    <ds:schemaRef ds:uri="http://schemas.microsoft.com/office/2006/metadata/propertie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E2FF5DD8-F4A6-4273-A72E-A2D2EC9F24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TotalTime>
  <Words>451</Words>
  <Application>Microsoft Office PowerPoint</Application>
  <PresentationFormat>Widescreen</PresentationFormat>
  <Paragraphs>54</Paragraphs>
  <Slides>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Thank you! </vt:lpstr>
      <vt:lpstr>Review Participation </vt:lpstr>
      <vt:lpstr>Language Updates</vt:lpstr>
      <vt:lpstr>Promising Practices </vt:lpstr>
      <vt:lpstr>Next Steps </vt:lpstr>
      <vt:lpstr>Rubrics - Michigan</vt:lpstr>
      <vt:lpstr>Rubrics - BLOCS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Guidance for Afterschool Learning at a Distance in Michigan [COVID-19]</dc:title>
  <dc:creator>Charles Smith</dc:creator>
  <cp:lastModifiedBy>Paula</cp:lastModifiedBy>
  <cp:revision>337</cp:revision>
  <dcterms:created xsi:type="dcterms:W3CDTF">2020-05-15T14:18:08Z</dcterms:created>
  <dcterms:modified xsi:type="dcterms:W3CDTF">2020-09-01T16:25:21Z</dcterms:modified>
</cp:coreProperties>
</file>